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BCAAA0D-891A-4017-A82B-7F52EE2B16BB}">
  <a:tblStyle styleId="{ABCAAA0D-891A-4017-A82B-7F52EE2B16BB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9A518E5E-5FDC-449F-96DE-F3475D5F7BC3}" styleName="Table_1"/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Relationship Id="rId5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10" Type="http://schemas.openxmlformats.org/officeDocument/2006/relationships/image" Target="../media/image24.png"/><Relationship Id="rId9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3.png"/><Relationship Id="rId8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51.png"/><Relationship Id="rId7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Relationship Id="rId7" Type="http://schemas.openxmlformats.org/officeDocument/2006/relationships/image" Target="../media/image39.png"/><Relationship Id="rId8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11" Type="http://schemas.openxmlformats.org/officeDocument/2006/relationships/image" Target="../media/image46.png"/><Relationship Id="rId10" Type="http://schemas.openxmlformats.org/officeDocument/2006/relationships/image" Target="../media/image55.png"/><Relationship Id="rId9" Type="http://schemas.openxmlformats.org/officeDocument/2006/relationships/image" Target="../media/image56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Relationship Id="rId8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Relationship Id="rId7" Type="http://schemas.openxmlformats.org/officeDocument/2006/relationships/image" Target="../media/image58.png"/><Relationship Id="rId8" Type="http://schemas.openxmlformats.org/officeDocument/2006/relationships/image" Target="../media/image5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69.png"/><Relationship Id="rId5" Type="http://schemas.openxmlformats.org/officeDocument/2006/relationships/image" Target="../media/image5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Relationship Id="rId4" Type="http://schemas.openxmlformats.org/officeDocument/2006/relationships/image" Target="../media/image71.png"/><Relationship Id="rId5" Type="http://schemas.openxmlformats.org/officeDocument/2006/relationships/image" Target="../media/image5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66.png"/><Relationship Id="rId5" Type="http://schemas.openxmlformats.org/officeDocument/2006/relationships/image" Target="../media/image70.png"/><Relationship Id="rId6" Type="http://schemas.openxmlformats.org/officeDocument/2006/relationships/image" Target="../media/image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4.png"/><Relationship Id="rId4" Type="http://schemas.openxmlformats.org/officeDocument/2006/relationships/image" Target="../media/image7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_F3rlTILakzUWo_0K4wc72upocSFPAe7peKnP1n9O-c/edit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90474" y="0"/>
            <a:ext cx="8613300" cy="127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chemeClr val="dk2"/>
                </a:solidFill>
              </a:rPr>
              <a:t>DISCRETE NEURAL NETWORKS FOR IMAGE CLASSIFICATION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266675" y="1866200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July</a:t>
            </a:r>
            <a:r>
              <a:rPr lang="en" sz="2200"/>
              <a:t> 12, 2017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855350" y="2903775"/>
            <a:ext cx="2656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Vikram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Summer Intern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/>
        </p:nvSpPr>
        <p:spPr>
          <a:xfrm>
            <a:off x="4817100" y="2903775"/>
            <a:ext cx="3275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Deepak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PhD Student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Yah, it Spikes!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Neuron integrates the current through the synapses (weights) over time and fires if the potential crosses a threshold</a:t>
            </a:r>
          </a:p>
        </p:txBody>
      </p:sp>
      <p:pic>
        <p:nvPicPr>
          <p:cNvPr descr="Screenshot from 2017-05-12 15-09-06.png"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" y="1994700"/>
            <a:ext cx="5323674" cy="3106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7-05-12 12-30-26.png"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575" y="1994700"/>
            <a:ext cx="3813425" cy="31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Learning using STDP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shot from 2017-05-13 11-39-55.png"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347" y="1910875"/>
            <a:ext cx="5650275" cy="3325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7-05-13 11-41-47.png"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212" y="1169025"/>
            <a:ext cx="6429375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Learning using STDP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simplified version of STDP 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STDP occurs in a winner takes all manner.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shot from 2017-05-31 07-27-29.png" id="185" name="Shape 185"/>
          <p:cNvPicPr preferRelativeResize="0"/>
          <p:nvPr/>
        </p:nvPicPr>
        <p:blipFill rotWithShape="1">
          <a:blip r:embed="rId3">
            <a:alphaModFix/>
          </a:blip>
          <a:srcRect b="0" l="0" r="5687" t="0"/>
          <a:stretch/>
        </p:blipFill>
        <p:spPr>
          <a:xfrm>
            <a:off x="2238375" y="1625125"/>
            <a:ext cx="4401850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STDP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nn (1).png" id="192" name="Shape 192"/>
          <p:cNvPicPr preferRelativeResize="0"/>
          <p:nvPr/>
        </p:nvPicPr>
        <p:blipFill rotWithShape="1">
          <a:blip r:embed="rId3">
            <a:alphaModFix/>
          </a:blip>
          <a:srcRect b="51657" l="12257" r="65102" t="15578"/>
          <a:stretch/>
        </p:blipFill>
        <p:spPr>
          <a:xfrm>
            <a:off x="554700" y="1017725"/>
            <a:ext cx="1916200" cy="207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3214450" y="1152475"/>
            <a:ext cx="37254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neuron fires immediately if the pattern is close to the pattern which its weight correspond to.</a:t>
            </a:r>
          </a:p>
        </p:txBody>
      </p:sp>
      <p:pic>
        <p:nvPicPr>
          <p:cNvPr descr="input spike.png" id="194" name="Shape 194"/>
          <p:cNvPicPr preferRelativeResize="0"/>
          <p:nvPr/>
        </p:nvPicPr>
        <p:blipFill rotWithShape="1">
          <a:blip r:embed="rId4">
            <a:alphaModFix/>
          </a:blip>
          <a:srcRect b="77590" l="7597" r="59227" t="12503"/>
          <a:stretch/>
        </p:blipFill>
        <p:spPr>
          <a:xfrm>
            <a:off x="3050675" y="3315550"/>
            <a:ext cx="4052949" cy="907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put spike.png" id="195" name="Shape 195"/>
          <p:cNvPicPr preferRelativeResize="0"/>
          <p:nvPr/>
        </p:nvPicPr>
        <p:blipFill rotWithShape="1">
          <a:blip r:embed="rId4">
            <a:alphaModFix/>
          </a:blip>
          <a:srcRect b="77590" l="7597" r="59227" t="12503"/>
          <a:stretch/>
        </p:blipFill>
        <p:spPr>
          <a:xfrm>
            <a:off x="3050675" y="2289175"/>
            <a:ext cx="4052949" cy="9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1790150" y="2617712"/>
            <a:ext cx="155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 spike train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1525400" y="3584750"/>
            <a:ext cx="175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Output spike train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1298475" y="4500575"/>
            <a:ext cx="6429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Weights are reinforced more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STDP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nn (2).png" id="205" name="Shape 205"/>
          <p:cNvPicPr preferRelativeResize="0"/>
          <p:nvPr/>
        </p:nvPicPr>
        <p:blipFill rotWithShape="1">
          <a:blip r:embed="rId3">
            <a:alphaModFix/>
          </a:blip>
          <a:srcRect b="53771" l="12548" r="64048" t="14443"/>
          <a:stretch/>
        </p:blipFill>
        <p:spPr>
          <a:xfrm>
            <a:off x="623949" y="1017724"/>
            <a:ext cx="2086476" cy="212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3987375" y="1523250"/>
            <a:ext cx="35229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neuron fires after a long time if the pattern is not the pattern which its weight correspond to.</a:t>
            </a:r>
          </a:p>
        </p:txBody>
      </p:sp>
      <p:pic>
        <p:nvPicPr>
          <p:cNvPr descr="input spike.png" id="207" name="Shape 207"/>
          <p:cNvPicPr preferRelativeResize="0"/>
          <p:nvPr/>
        </p:nvPicPr>
        <p:blipFill rotWithShape="1">
          <a:blip r:embed="rId4">
            <a:alphaModFix/>
          </a:blip>
          <a:srcRect b="77590" l="7597" r="59227" t="12503"/>
          <a:stretch/>
        </p:blipFill>
        <p:spPr>
          <a:xfrm>
            <a:off x="3567525" y="2637450"/>
            <a:ext cx="4052949" cy="9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2017125" y="2970687"/>
            <a:ext cx="155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 spike train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1538000" y="3853937"/>
            <a:ext cx="175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Output spike train</a:t>
            </a:r>
          </a:p>
        </p:txBody>
      </p:sp>
      <p:pic>
        <p:nvPicPr>
          <p:cNvPr descr="output spike.png" id="210" name="Shape 210"/>
          <p:cNvPicPr preferRelativeResize="0"/>
          <p:nvPr/>
        </p:nvPicPr>
        <p:blipFill rotWithShape="1">
          <a:blip r:embed="rId5">
            <a:alphaModFix/>
          </a:blip>
          <a:srcRect b="74756" l="9256" r="65180" t="14109"/>
          <a:stretch/>
        </p:blipFill>
        <p:spPr>
          <a:xfrm>
            <a:off x="3769375" y="3584750"/>
            <a:ext cx="3113855" cy="9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1348900" y="4435825"/>
            <a:ext cx="632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Weights are reinforced less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/>
              <a:t>Time acts as the supervisor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3116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RANK BASED TEMPORAL ENCODING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9487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 steps : 5</a:t>
            </a:r>
          </a:p>
        </p:txBody>
      </p:sp>
      <p:graphicFrame>
        <p:nvGraphicFramePr>
          <p:cNvPr id="218" name="Shape 218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{ABCAAA0D-891A-4017-A82B-7F52EE2B16BB}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3564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20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19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564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15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12</a:t>
                      </a:r>
                    </a:p>
                  </a:txBody>
                  <a:tcPr marT="91425" marB="91425" marR="91425" marL="91425"/>
                </a:tc>
              </a:tr>
              <a:tr h="3564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14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11</a:t>
                      </a:r>
                    </a:p>
                  </a:txBody>
                  <a:tcPr marT="91425" marB="91425" marR="91425" marL="91425"/>
                </a:tc>
              </a:tr>
              <a:tr h="3564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1</a:t>
                      </a:r>
                      <a:r>
                        <a:rPr lang="en" sz="1300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10</a:t>
                      </a:r>
                    </a:p>
                  </a:txBody>
                  <a:tcPr marT="91425" marB="91425" marR="91425" marL="91425"/>
                </a:tc>
              </a:tr>
              <a:tr h="3706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18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17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16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9" name="Shape 219"/>
          <p:cNvSpPr txBox="1"/>
          <p:nvPr/>
        </p:nvSpPr>
        <p:spPr>
          <a:xfrm>
            <a:off x="947300" y="3639625"/>
            <a:ext cx="18231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Pixel magnitudes</a:t>
            </a:r>
          </a:p>
        </p:txBody>
      </p:sp>
      <p:graphicFrame>
        <p:nvGraphicFramePr>
          <p:cNvPr id="220" name="Shape 220"/>
          <p:cNvGraphicFramePr/>
          <p:nvPr/>
        </p:nvGraphicFramePr>
        <p:xfrm>
          <a:off x="9757675" y="2193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{ABCAAA0D-891A-4017-A82B-7F52EE2B16BB}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2943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2943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2943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2943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2943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1" name="Shape 221"/>
          <p:cNvSpPr txBox="1"/>
          <p:nvPr/>
        </p:nvSpPr>
        <p:spPr>
          <a:xfrm>
            <a:off x="6966700" y="1717625"/>
            <a:ext cx="20676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First time step</a:t>
            </a:r>
          </a:p>
        </p:txBody>
      </p:sp>
      <p:graphicFrame>
        <p:nvGraphicFramePr>
          <p:cNvPr id="222" name="Shape 222"/>
          <p:cNvGraphicFramePr/>
          <p:nvPr/>
        </p:nvGraphicFramePr>
        <p:xfrm>
          <a:off x="4797500" y="41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{ABCAAA0D-891A-4017-A82B-7F52EE2B16BB}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2943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2943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2943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2943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2943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3" name="Shape 223"/>
          <p:cNvGraphicFramePr/>
          <p:nvPr/>
        </p:nvGraphicFramePr>
        <p:xfrm>
          <a:off x="4797500" y="263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{ABCAAA0D-891A-4017-A82B-7F52EE2B16BB}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2943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2943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2943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2943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2943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4" name="Shape 224"/>
          <p:cNvSpPr txBox="1"/>
          <p:nvPr/>
        </p:nvSpPr>
        <p:spPr>
          <a:xfrm>
            <a:off x="6915725" y="3204275"/>
            <a:ext cx="20676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Last</a:t>
            </a:r>
            <a:r>
              <a:rPr lang="en"/>
              <a:t> time step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733400" y="4607225"/>
            <a:ext cx="52656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Equal number of spikes each time step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PREVIOUS WORKS IN SNN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Less works combining deep learning and spiking neural networks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Some converting trained CNN models to SNN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Pure SNN research mostly shown on MNIST data set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N</a:t>
            </a:r>
            <a:r>
              <a:rPr lang="en"/>
              <a:t>euromorphic hardware implementation - IBM chips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DoG 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Detect positive or negative contrasts - on and off maps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Well approximates the center-surround properties of the ganglion cells of the retina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For MNIST, Caltech - Face,Bike  : Sigmas - 1,2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nist.jpg" id="238" name="Shape 238"/>
          <p:cNvPicPr preferRelativeResize="0"/>
          <p:nvPr/>
        </p:nvPicPr>
        <p:blipFill rotWithShape="1">
          <a:blip r:embed="rId3">
            <a:alphaModFix/>
          </a:blip>
          <a:srcRect b="51789" l="43389" r="43835" t="27424"/>
          <a:stretch/>
        </p:blipFill>
        <p:spPr>
          <a:xfrm>
            <a:off x="720087" y="3340700"/>
            <a:ext cx="1285774" cy="12281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nist_on.jpg" id="239" name="Shape 239"/>
          <p:cNvPicPr preferRelativeResize="0"/>
          <p:nvPr/>
        </p:nvPicPr>
        <p:blipFill rotWithShape="1">
          <a:blip r:embed="rId4">
            <a:alphaModFix/>
          </a:blip>
          <a:srcRect b="51971" l="42949" r="43535" t="28121"/>
          <a:stretch/>
        </p:blipFill>
        <p:spPr>
          <a:xfrm>
            <a:off x="5528150" y="3298621"/>
            <a:ext cx="1285750" cy="13123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nist_off.jpg" id="240" name="Shape 240"/>
          <p:cNvPicPr preferRelativeResize="0"/>
          <p:nvPr/>
        </p:nvPicPr>
        <p:blipFill rotWithShape="1">
          <a:blip r:embed="rId5">
            <a:alphaModFix/>
          </a:blip>
          <a:srcRect b="51221" l="42989" r="43820" t="26129"/>
          <a:stretch/>
        </p:blipFill>
        <p:spPr>
          <a:xfrm>
            <a:off x="3093000" y="3223475"/>
            <a:ext cx="1285749" cy="129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SNN - DENSE LAYER</a:t>
            </a: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shot from 2017-05-31 08-57-13.png" id="247" name="Shape 247"/>
          <p:cNvPicPr preferRelativeResize="0"/>
          <p:nvPr/>
        </p:nvPicPr>
        <p:blipFill rotWithShape="1">
          <a:blip r:embed="rId3">
            <a:alphaModFix/>
          </a:blip>
          <a:srcRect b="4068" l="4328" r="2178" t="2184"/>
          <a:stretch/>
        </p:blipFill>
        <p:spPr>
          <a:xfrm>
            <a:off x="2081725" y="946400"/>
            <a:ext cx="4980550" cy="29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5642625" y="1284900"/>
            <a:ext cx="39825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/>
              <a:t>ACCURACY</a:t>
            </a:r>
            <a:r>
              <a:rPr b="1" lang="en"/>
              <a:t> : 94.91 % 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855625" y="4138700"/>
            <a:ext cx="77001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Unsupervised learning of digit recognition using spike-timing-dependent plasticity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Diehl and Cook - Frontiers in Computational Neuroscience - August 2015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138550" y="465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SNN - CONV LAYER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138550" y="75402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700"/>
              <a:t>In a particular time step :</a:t>
            </a:r>
          </a:p>
          <a:p>
            <a:pPr indent="-336550" lvl="0" marL="9144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700"/>
              <a:t>Do convolution on the output spikes of the previous layer </a:t>
            </a:r>
          </a:p>
          <a:p>
            <a:pPr indent="-336550" lvl="0" marL="9144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700"/>
              <a:t>Add this to the voltage in the previous time step to get the current voltage</a:t>
            </a:r>
          </a:p>
          <a:p>
            <a:pPr indent="-336550" lvl="0" marL="9144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700"/>
              <a:t>If any of the potential exceeds threshold, send an output spike and perform inhibition.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700"/>
              <a:t>Inhibition used </a:t>
            </a:r>
            <a:r>
              <a:rPr b="1" lang="en" sz="1700"/>
              <a:t>: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700"/>
              <a:t>    STDP is on:</a:t>
            </a:r>
          </a:p>
          <a:p>
            <a:pPr indent="-336550" lvl="0" marL="457200" rtl="0">
              <a:spcBef>
                <a:spcPts val="0"/>
              </a:spcBef>
              <a:buSzPct val="100000"/>
            </a:pPr>
            <a:r>
              <a:rPr lang="en" sz="1700"/>
              <a:t>Patchwise inhibition</a:t>
            </a:r>
          </a:p>
          <a:p>
            <a:pPr indent="-336550" lvl="0" marL="457200" rtl="0">
              <a:spcBef>
                <a:spcPts val="0"/>
              </a:spcBef>
              <a:buSzPct val="100000"/>
            </a:pPr>
            <a:r>
              <a:rPr lang="en" sz="1700"/>
              <a:t>Spatial inhibition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700"/>
          </a:p>
        </p:txBody>
      </p:sp>
      <p:sp>
        <p:nvSpPr>
          <p:cNvPr id="256" name="Shape 256"/>
          <p:cNvSpPr txBox="1"/>
          <p:nvPr/>
        </p:nvSpPr>
        <p:spPr>
          <a:xfrm>
            <a:off x="3809225" y="20969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STDP is off: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Channel wise inhibition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213950" y="4128525"/>
            <a:ext cx="83517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STDP-based spiking deep neural networks for object recognition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Reza Kheradpisheh,, Mohammad Ganjtabesh et.al - arxiv - November 2016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458800" y="278775"/>
            <a:ext cx="8520600" cy="110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discretize?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188450" y="1529700"/>
            <a:ext cx="8520600" cy="361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buSzPct val="100000"/>
              <a:buChar char="➢"/>
            </a:pPr>
            <a:r>
              <a:rPr lang="en" sz="2400"/>
              <a:t>Reduce computational/memory effort 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buSzPct val="100000"/>
              <a:buChar char="➢"/>
            </a:pPr>
            <a:r>
              <a:rPr lang="en" sz="2400"/>
              <a:t>Replace arithmetic operations with bit-wise operations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buSzPct val="100000"/>
              <a:buChar char="➢"/>
            </a:pPr>
            <a:r>
              <a:rPr lang="en" sz="2400"/>
              <a:t>Make computation suitable for low-power hardware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ctrTitle"/>
          </p:nvPr>
        </p:nvSpPr>
        <p:spPr>
          <a:xfrm>
            <a:off x="314775" y="148825"/>
            <a:ext cx="8162400" cy="684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400"/>
              <a:t>DEEP SNN - MNIST</a:t>
            </a:r>
          </a:p>
        </p:txBody>
      </p:sp>
      <p:sp>
        <p:nvSpPr>
          <p:cNvPr id="263" name="Shape 263"/>
          <p:cNvSpPr txBox="1"/>
          <p:nvPr>
            <p:ph idx="1" type="subTitle"/>
          </p:nvPr>
        </p:nvSpPr>
        <p:spPr>
          <a:xfrm>
            <a:off x="467550" y="320077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 txBox="1"/>
          <p:nvPr>
            <p:ph type="ctrTitle"/>
          </p:nvPr>
        </p:nvSpPr>
        <p:spPr>
          <a:xfrm>
            <a:off x="211283" y="102922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 txBox="1"/>
          <p:nvPr>
            <p:ph idx="1" type="subTitle"/>
          </p:nvPr>
        </p:nvSpPr>
        <p:spPr>
          <a:xfrm>
            <a:off x="211275" y="311877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 txBox="1"/>
          <p:nvPr>
            <p:ph type="ctrTitle"/>
          </p:nvPr>
        </p:nvSpPr>
        <p:spPr>
          <a:xfrm>
            <a:off x="211283" y="102922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 txBox="1"/>
          <p:nvPr>
            <p:ph idx="1" type="subTitle"/>
          </p:nvPr>
        </p:nvSpPr>
        <p:spPr>
          <a:xfrm>
            <a:off x="211275" y="311877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0dog.png" id="268" name="Shape 268"/>
          <p:cNvPicPr preferRelativeResize="0"/>
          <p:nvPr/>
        </p:nvPicPr>
        <p:blipFill rotWithShape="1">
          <a:blip r:embed="rId3">
            <a:alphaModFix/>
          </a:blip>
          <a:srcRect b="8097" l="4987" r="8266" t="8423"/>
          <a:stretch/>
        </p:blipFill>
        <p:spPr>
          <a:xfrm>
            <a:off x="155850" y="2043224"/>
            <a:ext cx="1354850" cy="130376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/>
          <p:nvPr/>
        </p:nvSpPr>
        <p:spPr>
          <a:xfrm>
            <a:off x="1409849" y="2496575"/>
            <a:ext cx="4266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1856150" y="934775"/>
            <a:ext cx="953100" cy="347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 txBox="1"/>
          <p:nvPr/>
        </p:nvSpPr>
        <p:spPr>
          <a:xfrm>
            <a:off x="1749925" y="2363375"/>
            <a:ext cx="1107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CONV1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1908937" y="2845175"/>
            <a:ext cx="8712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30 filters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1868000" y="3277325"/>
            <a:ext cx="953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 sz="900"/>
              <a:t>Thresh : 15</a:t>
            </a:r>
          </a:p>
        </p:txBody>
      </p:sp>
      <p:sp>
        <p:nvSpPr>
          <p:cNvPr id="274" name="Shape 274"/>
          <p:cNvSpPr/>
          <p:nvPr/>
        </p:nvSpPr>
        <p:spPr>
          <a:xfrm>
            <a:off x="4511450" y="2496575"/>
            <a:ext cx="4848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5016950" y="959012"/>
            <a:ext cx="953100" cy="347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4898875" y="2383862"/>
            <a:ext cx="1107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CONV2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5057887" y="2865662"/>
            <a:ext cx="8712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100 filters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5016950" y="3297812"/>
            <a:ext cx="953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 sz="900"/>
              <a:t>Thresh : 10</a:t>
            </a:r>
          </a:p>
        </p:txBody>
      </p:sp>
      <p:sp>
        <p:nvSpPr>
          <p:cNvPr id="279" name="Shape 279"/>
          <p:cNvSpPr/>
          <p:nvPr/>
        </p:nvSpPr>
        <p:spPr>
          <a:xfrm>
            <a:off x="6057794" y="2496575"/>
            <a:ext cx="4266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2991486" y="2520825"/>
            <a:ext cx="4266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3481000" y="959012"/>
            <a:ext cx="953100" cy="347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3383437" y="2363375"/>
            <a:ext cx="1107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MAX  POOL</a:t>
            </a:r>
          </a:p>
        </p:txBody>
      </p:sp>
      <p:sp>
        <p:nvSpPr>
          <p:cNvPr id="283" name="Shape 283"/>
          <p:cNvSpPr/>
          <p:nvPr/>
        </p:nvSpPr>
        <p:spPr>
          <a:xfrm>
            <a:off x="6654100" y="934762"/>
            <a:ext cx="953100" cy="347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 txBox="1"/>
          <p:nvPr/>
        </p:nvSpPr>
        <p:spPr>
          <a:xfrm>
            <a:off x="6577000" y="2272417"/>
            <a:ext cx="11073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Global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Max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Pooling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On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Potentials</a:t>
            </a:r>
          </a:p>
        </p:txBody>
      </p:sp>
      <p:sp>
        <p:nvSpPr>
          <p:cNvPr id="285" name="Shape 285"/>
          <p:cNvSpPr/>
          <p:nvPr/>
        </p:nvSpPr>
        <p:spPr>
          <a:xfrm>
            <a:off x="7633369" y="2496575"/>
            <a:ext cx="4266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8086150" y="996224"/>
            <a:ext cx="580800" cy="3397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 txBox="1"/>
          <p:nvPr/>
        </p:nvSpPr>
        <p:spPr>
          <a:xfrm>
            <a:off x="8086150" y="1700175"/>
            <a:ext cx="5808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0dog.png" id="294" name="Shape 294"/>
          <p:cNvPicPr preferRelativeResize="0"/>
          <p:nvPr/>
        </p:nvPicPr>
        <p:blipFill rotWithShape="1">
          <a:blip r:embed="rId3">
            <a:alphaModFix/>
          </a:blip>
          <a:srcRect b="8097" l="4987" r="8266" t="8423"/>
          <a:stretch/>
        </p:blipFill>
        <p:spPr>
          <a:xfrm>
            <a:off x="311700" y="1762312"/>
            <a:ext cx="1937474" cy="186442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/>
          <p:nvPr/>
        </p:nvSpPr>
        <p:spPr>
          <a:xfrm>
            <a:off x="2296475" y="2325675"/>
            <a:ext cx="7791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3188300" y="744575"/>
            <a:ext cx="1107300" cy="346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 txBox="1"/>
          <p:nvPr/>
        </p:nvSpPr>
        <p:spPr>
          <a:xfrm>
            <a:off x="3188300" y="2169425"/>
            <a:ext cx="1107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CONV1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3306337" y="2674275"/>
            <a:ext cx="8712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30 filters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3265400" y="3155125"/>
            <a:ext cx="953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ctr">
              <a:spcBef>
                <a:spcPts val="0"/>
              </a:spcBef>
              <a:buNone/>
            </a:pPr>
            <a:r>
              <a:rPr lang="en" sz="900"/>
              <a:t>Thresh : 15</a:t>
            </a:r>
          </a:p>
        </p:txBody>
      </p:sp>
      <p:pic>
        <p:nvPicPr>
          <p:cNvPr descr="1.png" id="300" name="Shape 300"/>
          <p:cNvPicPr preferRelativeResize="0"/>
          <p:nvPr/>
        </p:nvPicPr>
        <p:blipFill rotWithShape="1">
          <a:blip r:embed="rId4">
            <a:alphaModFix/>
          </a:blip>
          <a:srcRect b="8331" l="11406" r="15987" t="8763"/>
          <a:stretch/>
        </p:blipFill>
        <p:spPr>
          <a:xfrm>
            <a:off x="5351125" y="757425"/>
            <a:ext cx="3393103" cy="387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/>
          <p:nvPr/>
        </p:nvSpPr>
        <p:spPr>
          <a:xfrm>
            <a:off x="4433812" y="2397450"/>
            <a:ext cx="7791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ctrTitle"/>
          </p:nvPr>
        </p:nvSpPr>
        <p:spPr>
          <a:xfrm>
            <a:off x="50925" y="365250"/>
            <a:ext cx="3901500" cy="509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900"/>
              <a:t>WEIGHTS - CONV1</a:t>
            </a:r>
          </a:p>
        </p:txBody>
      </p:sp>
      <p:sp>
        <p:nvSpPr>
          <p:cNvPr id="307" name="Shape 3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D1_snn_fmap5.png" id="308" name="Shape 308"/>
          <p:cNvPicPr preferRelativeResize="0"/>
          <p:nvPr/>
        </p:nvPicPr>
        <p:blipFill rotWithShape="1">
          <a:blip r:embed="rId3">
            <a:alphaModFix/>
          </a:blip>
          <a:srcRect b="-7779" l="0" r="0" t="7779"/>
          <a:stretch/>
        </p:blipFill>
        <p:spPr>
          <a:xfrm>
            <a:off x="311700" y="949650"/>
            <a:ext cx="1712662" cy="1712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D1_snn_fmap29.png" id="309" name="Shape 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4662" y="874949"/>
            <a:ext cx="1712674" cy="1712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D1_snn_fmap7.png" id="310" name="Shape 3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637" y="949649"/>
            <a:ext cx="1712674" cy="1712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D1_snn_fmap10.png" id="311" name="Shape 3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3774" y="874949"/>
            <a:ext cx="1712674" cy="1712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D1_snn_fmap26.png" id="312" name="Shape 3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3161675"/>
            <a:ext cx="1712674" cy="1712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D1_snn_fmap22.png" id="313" name="Shape 3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4675" y="3161675"/>
            <a:ext cx="1712650" cy="1712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D1_snn_fmap25.png" id="314" name="Shape 3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7625" y="3274450"/>
            <a:ext cx="1712674" cy="1712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D1_snn_fmap4.png" id="315" name="Shape 3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63775" y="3274450"/>
            <a:ext cx="1712674" cy="171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ctrTitle"/>
          </p:nvPr>
        </p:nvSpPr>
        <p:spPr>
          <a:xfrm>
            <a:off x="55433" y="662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 txBox="1"/>
          <p:nvPr>
            <p:ph idx="1" type="subTitle"/>
          </p:nvPr>
        </p:nvSpPr>
        <p:spPr>
          <a:xfrm>
            <a:off x="55425" y="2752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 txBox="1"/>
          <p:nvPr>
            <p:ph type="ctrTitle"/>
          </p:nvPr>
        </p:nvSpPr>
        <p:spPr>
          <a:xfrm>
            <a:off x="55433" y="662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 txBox="1"/>
          <p:nvPr>
            <p:ph idx="1" type="subTitle"/>
          </p:nvPr>
        </p:nvSpPr>
        <p:spPr>
          <a:xfrm>
            <a:off x="55425" y="2752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0dog.png" id="324" name="Shape 324"/>
          <p:cNvPicPr preferRelativeResize="0"/>
          <p:nvPr/>
        </p:nvPicPr>
        <p:blipFill rotWithShape="1">
          <a:blip r:embed="rId3">
            <a:alphaModFix/>
          </a:blip>
          <a:srcRect b="8097" l="4987" r="8266" t="8423"/>
          <a:stretch/>
        </p:blipFill>
        <p:spPr>
          <a:xfrm>
            <a:off x="0" y="1676574"/>
            <a:ext cx="1354850" cy="130376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/>
          <p:nvPr/>
        </p:nvSpPr>
        <p:spPr>
          <a:xfrm>
            <a:off x="1253999" y="2129925"/>
            <a:ext cx="4266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1700300" y="568125"/>
            <a:ext cx="953100" cy="347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 txBox="1"/>
          <p:nvPr/>
        </p:nvSpPr>
        <p:spPr>
          <a:xfrm>
            <a:off x="1594075" y="1996725"/>
            <a:ext cx="1107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CONV1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1753087" y="2478525"/>
            <a:ext cx="8712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30 filters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712150" y="2910675"/>
            <a:ext cx="953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 sz="900"/>
              <a:t>Thresh : 15</a:t>
            </a:r>
          </a:p>
        </p:txBody>
      </p:sp>
      <p:sp>
        <p:nvSpPr>
          <p:cNvPr id="330" name="Shape 330"/>
          <p:cNvSpPr/>
          <p:nvPr/>
        </p:nvSpPr>
        <p:spPr>
          <a:xfrm>
            <a:off x="4268175" y="2129925"/>
            <a:ext cx="4848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4861100" y="592362"/>
            <a:ext cx="953100" cy="347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 txBox="1"/>
          <p:nvPr/>
        </p:nvSpPr>
        <p:spPr>
          <a:xfrm>
            <a:off x="4743025" y="2017212"/>
            <a:ext cx="1107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CONV2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4902037" y="2499012"/>
            <a:ext cx="8712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10</a:t>
            </a:r>
            <a:r>
              <a:rPr lang="en" sz="1200"/>
              <a:t>0 filters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4861100" y="2931162"/>
            <a:ext cx="953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 sz="900"/>
              <a:t>Thresh : 10</a:t>
            </a:r>
          </a:p>
        </p:txBody>
      </p:sp>
      <p:sp>
        <p:nvSpPr>
          <p:cNvPr id="335" name="Shape 335"/>
          <p:cNvSpPr/>
          <p:nvPr/>
        </p:nvSpPr>
        <p:spPr>
          <a:xfrm>
            <a:off x="5901944" y="2129925"/>
            <a:ext cx="4266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0conv_stage_0.png" id="336" name="Shape 336"/>
          <p:cNvPicPr preferRelativeResize="0"/>
          <p:nvPr/>
        </p:nvPicPr>
        <p:blipFill rotWithShape="1">
          <a:blip r:embed="rId4">
            <a:alphaModFix/>
          </a:blip>
          <a:srcRect b="8448" l="10540" r="17708" t="9042"/>
          <a:stretch/>
        </p:blipFill>
        <p:spPr>
          <a:xfrm>
            <a:off x="6319775" y="863874"/>
            <a:ext cx="2736629" cy="314712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/>
          <p:nvPr/>
        </p:nvSpPr>
        <p:spPr>
          <a:xfrm>
            <a:off x="2835636" y="2154175"/>
            <a:ext cx="4266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3325150" y="592362"/>
            <a:ext cx="953100" cy="347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 txBox="1"/>
          <p:nvPr/>
        </p:nvSpPr>
        <p:spPr>
          <a:xfrm>
            <a:off x="3227587" y="1996725"/>
            <a:ext cx="1107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MAX  POOL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ctrTitle"/>
          </p:nvPr>
        </p:nvSpPr>
        <p:spPr>
          <a:xfrm>
            <a:off x="311700" y="197925"/>
            <a:ext cx="3901500" cy="509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900"/>
              <a:t>WEIGHTS - CONV2</a:t>
            </a:r>
          </a:p>
        </p:txBody>
      </p:sp>
      <p:pic>
        <p:nvPicPr>
          <p:cNvPr descr="ID1_snn_fmap3.png"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6400"/>
            <a:ext cx="3106500" cy="310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D1_snn_fmap2.png" id="346" name="Shape 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5225" y="676400"/>
            <a:ext cx="3106500" cy="310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D1_snn_fmap1.png" id="347" name="Shape 3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1975" y="676400"/>
            <a:ext cx="3106500" cy="31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0conv_stage_0.png" id="354" name="Shape 354"/>
          <p:cNvPicPr preferRelativeResize="0"/>
          <p:nvPr/>
        </p:nvPicPr>
        <p:blipFill rotWithShape="1">
          <a:blip r:embed="rId3">
            <a:alphaModFix/>
          </a:blip>
          <a:srcRect b="8448" l="10540" r="17708" t="9042"/>
          <a:stretch/>
        </p:blipFill>
        <p:spPr>
          <a:xfrm>
            <a:off x="132474" y="744575"/>
            <a:ext cx="3471075" cy="39917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Shape 355"/>
          <p:cNvCxnSpPr/>
          <p:nvPr/>
        </p:nvCxnSpPr>
        <p:spPr>
          <a:xfrm flipH="1" rot="10800000">
            <a:off x="366725" y="475325"/>
            <a:ext cx="6235200" cy="42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pic>
        <p:nvPicPr>
          <p:cNvPr descr="0deconv_stage_0.png" id="356" name="Shape 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375" y="235775"/>
            <a:ext cx="1720950" cy="172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Shape 357"/>
          <p:cNvCxnSpPr/>
          <p:nvPr/>
        </p:nvCxnSpPr>
        <p:spPr>
          <a:xfrm>
            <a:off x="926925" y="1755375"/>
            <a:ext cx="6310500" cy="41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pic>
        <p:nvPicPr>
          <p:cNvPr descr="22.png" id="358" name="Shape 3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8325" y="1649762"/>
            <a:ext cx="1720950" cy="1720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2.png" id="359" name="Shape 3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5300" y="3304625"/>
            <a:ext cx="1720950" cy="172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Shape 360"/>
          <p:cNvCxnSpPr/>
          <p:nvPr/>
        </p:nvCxnSpPr>
        <p:spPr>
          <a:xfrm>
            <a:off x="998225" y="2203525"/>
            <a:ext cx="5808600" cy="1592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pic>
        <p:nvPicPr>
          <p:cNvPr descr="31.png" id="361" name="Shape 3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6350" y="3626724"/>
            <a:ext cx="1603027" cy="1603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2" name="Shape 362"/>
          <p:cNvCxnSpPr/>
          <p:nvPr/>
        </p:nvCxnSpPr>
        <p:spPr>
          <a:xfrm>
            <a:off x="733400" y="2244275"/>
            <a:ext cx="3310200" cy="1914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conv_stage_0.png"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2025" y="570362"/>
            <a:ext cx="4573128" cy="45731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dog.png" id="370" name="Shape 370"/>
          <p:cNvPicPr preferRelativeResize="0"/>
          <p:nvPr/>
        </p:nvPicPr>
        <p:blipFill rotWithShape="1">
          <a:blip r:embed="rId4">
            <a:alphaModFix/>
          </a:blip>
          <a:srcRect b="40126" l="0" r="0" t="0"/>
          <a:stretch/>
        </p:blipFill>
        <p:spPr>
          <a:xfrm>
            <a:off x="75275" y="-112025"/>
            <a:ext cx="1574797" cy="942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8.png" id="371" name="Shape 3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2450" y="61125"/>
            <a:ext cx="1646127" cy="1646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Shape 372"/>
          <p:cNvCxnSpPr/>
          <p:nvPr/>
        </p:nvCxnSpPr>
        <p:spPr>
          <a:xfrm flipH="1" rot="10800000">
            <a:off x="2963950" y="570350"/>
            <a:ext cx="2536200" cy="1680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pic>
        <p:nvPicPr>
          <p:cNvPr descr="2deconv_stage_0.png" id="373" name="Shape 3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8575" y="587587"/>
            <a:ext cx="1646127" cy="1646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Shape 374"/>
          <p:cNvCxnSpPr/>
          <p:nvPr/>
        </p:nvCxnSpPr>
        <p:spPr>
          <a:xfrm flipH="1" rot="10800000">
            <a:off x="3177825" y="1792650"/>
            <a:ext cx="4104600" cy="1558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pic>
        <p:nvPicPr>
          <p:cNvPr descr="89.png" id="375" name="Shape 3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8575" y="2347950"/>
            <a:ext cx="1646127" cy="1646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Shape 376"/>
          <p:cNvCxnSpPr/>
          <p:nvPr/>
        </p:nvCxnSpPr>
        <p:spPr>
          <a:xfrm flipH="1" rot="10800000">
            <a:off x="3188025" y="3191300"/>
            <a:ext cx="3931500" cy="947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pic>
        <p:nvPicPr>
          <p:cNvPr descr="99.png" id="377" name="Shape 3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10425" y="3626725"/>
            <a:ext cx="1646127" cy="1646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Shape 378"/>
          <p:cNvCxnSpPr>
            <a:endCxn id="377" idx="1"/>
          </p:cNvCxnSpPr>
          <p:nvPr/>
        </p:nvCxnSpPr>
        <p:spPr>
          <a:xfrm flipH="1" rot="10800000">
            <a:off x="3167525" y="4449788"/>
            <a:ext cx="2142900" cy="9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ctrTitle"/>
          </p:nvPr>
        </p:nvSpPr>
        <p:spPr>
          <a:xfrm>
            <a:off x="148730" y="72350"/>
            <a:ext cx="3232799" cy="715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100"/>
              <a:t>Deconv of a particular  filter </a:t>
            </a:r>
          </a:p>
        </p:txBody>
      </p:sp>
      <p:sp>
        <p:nvSpPr>
          <p:cNvPr id="384" name="Shape 3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0dog.png"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3200"/>
            <a:ext cx="1613374" cy="161337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/>
          <p:nvPr/>
        </p:nvSpPr>
        <p:spPr>
          <a:xfrm>
            <a:off x="1925074" y="1447500"/>
            <a:ext cx="4266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0deconv_stage_0.png" id="387" name="Shape 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5976" y="943200"/>
            <a:ext cx="1613373" cy="1613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8dog.png" id="388" name="Shape 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000" y="943200"/>
            <a:ext cx="1613374" cy="161337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/>
          <p:nvPr/>
        </p:nvSpPr>
        <p:spPr>
          <a:xfrm>
            <a:off x="6772824" y="1447500"/>
            <a:ext cx="4266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8deconv_stage_0.png" id="390" name="Shape 3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074" y="930000"/>
            <a:ext cx="1613374" cy="1613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dog.png" id="391" name="Shape 3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237" y="3249050"/>
            <a:ext cx="1656298" cy="1656297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/>
          <p:nvPr/>
        </p:nvSpPr>
        <p:spPr>
          <a:xfrm>
            <a:off x="1925074" y="3902900"/>
            <a:ext cx="4266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15deconv_stage_0.png" id="393" name="Shape 3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5975" y="3270512"/>
            <a:ext cx="1613374" cy="1613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dog.png" id="394" name="Shape 3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74537" y="3249037"/>
            <a:ext cx="1656297" cy="165629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/>
          <p:nvPr/>
        </p:nvSpPr>
        <p:spPr>
          <a:xfrm>
            <a:off x="6772824" y="3902900"/>
            <a:ext cx="4266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10deconv_stage_0.png" id="396" name="Shape 39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11075" y="3270500"/>
            <a:ext cx="1613374" cy="1613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png" id="397" name="Shape 39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73399" y="0"/>
            <a:ext cx="1157224" cy="115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ctrTitle"/>
          </p:nvPr>
        </p:nvSpPr>
        <p:spPr>
          <a:xfrm>
            <a:off x="189475" y="388100"/>
            <a:ext cx="3354900" cy="61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800"/>
              <a:t>RESULTS</a:t>
            </a:r>
          </a:p>
        </p:txBody>
      </p:sp>
      <p:sp>
        <p:nvSpPr>
          <p:cNvPr id="403" name="Shape 40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404" name="Shape 404"/>
          <p:cNvGraphicFramePr/>
          <p:nvPr/>
        </p:nvGraphicFramePr>
        <p:xfrm>
          <a:off x="468150" y="13754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{9A518E5E-5FDC-449F-96DE-F3475D5F7BC3}</a:tableStyleId>
              </a:tblPr>
              <a:tblGrid>
                <a:gridCol w="942975"/>
                <a:gridCol w="952500"/>
                <a:gridCol w="1638300"/>
                <a:gridCol w="1419225"/>
                <a:gridCol w="952500"/>
                <a:gridCol w="952500"/>
                <a:gridCol w="95250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Batch Size : 1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Layer Type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Threshold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Number of filters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Filter Size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Stride for pool Layer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Conv1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snn_convlayer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15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30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-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Pool1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snn_poolLayer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-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-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Conv2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snn_convlayer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10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100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-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Accuracy :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93.78%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 txBox="1"/>
          <p:nvPr>
            <p:ph type="ctrTitle"/>
          </p:nvPr>
        </p:nvSpPr>
        <p:spPr>
          <a:xfrm>
            <a:off x="209850" y="214925"/>
            <a:ext cx="3354900" cy="61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800"/>
              <a:t>RESULTS</a:t>
            </a:r>
          </a:p>
        </p:txBody>
      </p:sp>
      <p:graphicFrame>
        <p:nvGraphicFramePr>
          <p:cNvPr id="412" name="Shape 412"/>
          <p:cNvGraphicFramePr/>
          <p:nvPr/>
        </p:nvGraphicFramePr>
        <p:xfrm>
          <a:off x="468150" y="129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{9A518E5E-5FDC-449F-96DE-F3475D5F7BC3}</a:tableStyleId>
              </a:tblPr>
              <a:tblGrid>
                <a:gridCol w="1066800"/>
                <a:gridCol w="942975"/>
                <a:gridCol w="1638300"/>
                <a:gridCol w="1419225"/>
                <a:gridCol w="952500"/>
                <a:gridCol w="952500"/>
                <a:gridCol w="95250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Batch Size : 4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ARCHITECTURE :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Layer Type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Threshold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Number of filters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Filter Size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Stride for pool Layer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Conv1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snn_convlayer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15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30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-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Pool1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snn_poolLayer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-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-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Conv2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snn_convlayer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10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100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-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Accuracy :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96.11%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RECENT WORKS 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➢"/>
            </a:pPr>
            <a:r>
              <a:rPr b="1" lang="en"/>
              <a:t>Binarized Neural Networks: Training Neural Networks with Weights and Activations Constrained to +1 or −1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-228600" lvl="0" marL="457200" rtl="0">
              <a:spcBef>
                <a:spcPts val="0"/>
              </a:spcBef>
              <a:buChar char="➢"/>
            </a:pPr>
            <a:r>
              <a:rPr b="1" lang="en"/>
              <a:t>XNOR-Net: ImageNet Classification Using Binary Convolutional Neural Networks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/>
        </p:nvSpPr>
        <p:spPr>
          <a:xfrm>
            <a:off x="742825" y="1845800"/>
            <a:ext cx="75069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Matthieu Courbariaux and Yoshua Bengio in arxiv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/>
        </p:nvSpPr>
        <p:spPr>
          <a:xfrm>
            <a:off x="900400" y="3297700"/>
            <a:ext cx="53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Mohammad Rastegari and Vicente Ordonez and et.al in ECCV 2016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 txBox="1"/>
          <p:nvPr>
            <p:ph type="ctrTitle"/>
          </p:nvPr>
        </p:nvSpPr>
        <p:spPr>
          <a:xfrm>
            <a:off x="148750" y="255700"/>
            <a:ext cx="3354900" cy="61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800"/>
              <a:t>RESULTS</a:t>
            </a:r>
          </a:p>
        </p:txBody>
      </p:sp>
      <p:graphicFrame>
        <p:nvGraphicFramePr>
          <p:cNvPr id="420" name="Shape 420"/>
          <p:cNvGraphicFramePr/>
          <p:nvPr/>
        </p:nvGraphicFramePr>
        <p:xfrm>
          <a:off x="484850" y="143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{9A518E5E-5FDC-449F-96DE-F3475D5F7BC3}</a:tableStyleId>
              </a:tblPr>
              <a:tblGrid>
                <a:gridCol w="1066800"/>
                <a:gridCol w="942975"/>
                <a:gridCol w="1638300"/>
                <a:gridCol w="1419225"/>
                <a:gridCol w="952500"/>
                <a:gridCol w="952500"/>
                <a:gridCol w="952500"/>
              </a:tblGrid>
              <a:tr h="304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ARCHITECTURE :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Batch Size : 4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Layer Type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Threshold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Number of filters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Filter Size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Stride for pool Layer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Conv1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snn_convlayer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15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30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-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Pool1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snn_poolLayer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-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-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Conv2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snn_convlayer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20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100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-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Accuracy :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97.26%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 txBox="1"/>
          <p:nvPr>
            <p:ph type="ctrTitle"/>
          </p:nvPr>
        </p:nvSpPr>
        <p:spPr>
          <a:xfrm>
            <a:off x="314775" y="148825"/>
            <a:ext cx="8162400" cy="684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/>
              <a:t>CALTECH - FACE, BIKE</a:t>
            </a:r>
          </a:p>
        </p:txBody>
      </p:sp>
      <p:pic>
        <p:nvPicPr>
          <p:cNvPr descr="Screenshot from 2017-05-30 19-32-23.png"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150" y="1063100"/>
            <a:ext cx="7283650" cy="30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435" name="Shape 435"/>
          <p:cNvGraphicFramePr/>
          <p:nvPr/>
        </p:nvGraphicFramePr>
        <p:xfrm>
          <a:off x="666750" y="152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{9A518E5E-5FDC-449F-96DE-F3475D5F7BC3}</a:tableStyleId>
              </a:tblPr>
              <a:tblGrid>
                <a:gridCol w="942975"/>
                <a:gridCol w="952500"/>
                <a:gridCol w="1638300"/>
                <a:gridCol w="1419225"/>
                <a:gridCol w="952500"/>
                <a:gridCol w="952500"/>
                <a:gridCol w="95250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Layer Type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Threshold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Number of filters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Filter Size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Stride for pool Layer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Conv1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snn_convlayer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10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4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-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Pool1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snn_poolLayer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-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-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7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6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Conv2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snn_convlayer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60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20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15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-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Pool2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snn_poolLayer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-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-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snn_convlayer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10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-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Accuracy :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96.40%</a:t>
                      </a: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sp>
        <p:nvSpPr>
          <p:cNvPr id="436" name="Shape 436"/>
          <p:cNvSpPr txBox="1"/>
          <p:nvPr>
            <p:ph type="ctrTitle"/>
          </p:nvPr>
        </p:nvSpPr>
        <p:spPr>
          <a:xfrm>
            <a:off x="505225" y="408475"/>
            <a:ext cx="3354900" cy="61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800"/>
              <a:t>RESULTS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ctrTitle"/>
          </p:nvPr>
        </p:nvSpPr>
        <p:spPr>
          <a:xfrm>
            <a:off x="-391099" y="92725"/>
            <a:ext cx="3151200" cy="522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600"/>
              <a:t>CONV1</a:t>
            </a:r>
          </a:p>
        </p:txBody>
      </p:sp>
      <p:sp>
        <p:nvSpPr>
          <p:cNvPr id="442" name="Shape 442"/>
          <p:cNvSpPr txBox="1"/>
          <p:nvPr>
            <p:ph idx="1" type="subTitle"/>
          </p:nvPr>
        </p:nvSpPr>
        <p:spPr>
          <a:xfrm>
            <a:off x="67250" y="696200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800"/>
              <a:t>Number of filters :4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1800"/>
              <a:t>Threshold : 10</a:t>
            </a:r>
          </a:p>
        </p:txBody>
      </p:sp>
      <p:pic>
        <p:nvPicPr>
          <p:cNvPr descr="ID1_snn_fmap0.png" id="443" name="Shape 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00" y="1692150"/>
            <a:ext cx="1243024" cy="1243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D1_snn_fmap1.png" id="444" name="Shape 4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724" y="1743050"/>
            <a:ext cx="1243024" cy="1243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D1_snn_fmap2.png" id="445" name="Shape 4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000" y="3311550"/>
            <a:ext cx="1243024" cy="1243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D1_snn_fmap3.png" id="446" name="Shape 4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1724" y="3240324"/>
            <a:ext cx="1243024" cy="1243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conv_stage_0.png" id="447" name="Shape 4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5974" y="172075"/>
            <a:ext cx="5194427" cy="51944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_0058.jpg" id="448" name="Shape 4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91075" y="0"/>
            <a:ext cx="1603400" cy="105788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 txBox="1"/>
          <p:nvPr/>
        </p:nvSpPr>
        <p:spPr>
          <a:xfrm>
            <a:off x="499150" y="4576675"/>
            <a:ext cx="2312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Trained weights</a:t>
            </a:r>
          </a:p>
        </p:txBody>
      </p:sp>
      <p:sp>
        <p:nvSpPr>
          <p:cNvPr id="450" name="Shape 450"/>
          <p:cNvSpPr txBox="1"/>
          <p:nvPr/>
        </p:nvSpPr>
        <p:spPr>
          <a:xfrm>
            <a:off x="4471350" y="4576675"/>
            <a:ext cx="3151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Corresponding activations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ctrTitle"/>
          </p:nvPr>
        </p:nvSpPr>
        <p:spPr>
          <a:xfrm>
            <a:off x="-44745" y="153850"/>
            <a:ext cx="3833700" cy="593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900"/>
          </a:p>
        </p:txBody>
      </p:sp>
      <p:sp>
        <p:nvSpPr>
          <p:cNvPr id="456" name="Shape 4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0conv_stage_2.png"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04249"/>
            <a:ext cx="3134453" cy="31344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Shape 458"/>
          <p:cNvCxnSpPr/>
          <p:nvPr/>
        </p:nvCxnSpPr>
        <p:spPr>
          <a:xfrm>
            <a:off x="957475" y="1602600"/>
            <a:ext cx="2821200" cy="22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pic>
        <p:nvPicPr>
          <p:cNvPr descr="0.png" id="459" name="Shape 459"/>
          <p:cNvPicPr preferRelativeResize="0"/>
          <p:nvPr/>
        </p:nvPicPr>
        <p:blipFill rotWithShape="1">
          <a:blip r:embed="rId4">
            <a:alphaModFix/>
          </a:blip>
          <a:srcRect b="61290" l="11435" r="24466" t="17726"/>
          <a:stretch/>
        </p:blipFill>
        <p:spPr>
          <a:xfrm>
            <a:off x="3293375" y="1136649"/>
            <a:ext cx="5445552" cy="1782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_0058.jpg" id="460" name="Shape 4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800" y="0"/>
            <a:ext cx="1603400" cy="1057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0conv_stage_2.png"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07549"/>
            <a:ext cx="3134453" cy="3134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png" id="468" name="Shape 468"/>
          <p:cNvPicPr preferRelativeResize="0"/>
          <p:nvPr/>
        </p:nvPicPr>
        <p:blipFill rotWithShape="1">
          <a:blip r:embed="rId4">
            <a:alphaModFix/>
          </a:blip>
          <a:srcRect b="60094" l="8833" r="22846" t="15711"/>
          <a:stretch/>
        </p:blipFill>
        <p:spPr>
          <a:xfrm>
            <a:off x="3096349" y="949050"/>
            <a:ext cx="6047650" cy="21417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Shape 469"/>
          <p:cNvCxnSpPr/>
          <p:nvPr/>
        </p:nvCxnSpPr>
        <p:spPr>
          <a:xfrm flipH="1" rot="10800000">
            <a:off x="1568575" y="2030300"/>
            <a:ext cx="2077800" cy="6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pic>
        <p:nvPicPr>
          <p:cNvPr descr="image_0058.jpg" id="470" name="Shape 4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075" y="0"/>
            <a:ext cx="1603400" cy="1057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ctrTitle"/>
          </p:nvPr>
        </p:nvSpPr>
        <p:spPr>
          <a:xfrm>
            <a:off x="-417596" y="123275"/>
            <a:ext cx="4862400" cy="695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/>
              <a:t>CIFAR - 10</a:t>
            </a:r>
          </a:p>
        </p:txBody>
      </p:sp>
      <p:sp>
        <p:nvSpPr>
          <p:cNvPr id="476" name="Shape 476"/>
          <p:cNvSpPr txBox="1"/>
          <p:nvPr>
            <p:ph idx="1" type="subTitle"/>
          </p:nvPr>
        </p:nvSpPr>
        <p:spPr>
          <a:xfrm>
            <a:off x="121225" y="869275"/>
            <a:ext cx="8711100" cy="401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In progress</a:t>
            </a:r>
          </a:p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Major challenges :</a:t>
            </a:r>
          </a:p>
          <a:p>
            <a:pPr indent="-342900" lvl="1" marL="914400" rtl="0" algn="l">
              <a:spcBef>
                <a:spcPts val="0"/>
              </a:spcBef>
              <a:buSzPct val="100000"/>
              <a:buChar char="○"/>
            </a:pPr>
            <a:r>
              <a:rPr lang="en" sz="1800"/>
              <a:t>Getting a suitable DoG - </a:t>
            </a:r>
          </a:p>
          <a:p>
            <a:pPr indent="0" lvl="0" marL="45720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descr="32_norm_dog.png" id="477" name="Shape 477"/>
          <p:cNvPicPr preferRelativeResize="0"/>
          <p:nvPr/>
        </p:nvPicPr>
        <p:blipFill rotWithShape="1">
          <a:blip r:embed="rId3">
            <a:alphaModFix/>
          </a:blip>
          <a:srcRect b="50303" l="10940" r="25743" t="12403"/>
          <a:stretch/>
        </p:blipFill>
        <p:spPr>
          <a:xfrm>
            <a:off x="1802850" y="2314025"/>
            <a:ext cx="1538977" cy="9064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2_red_thresh.png" id="478" name="Shape 478"/>
          <p:cNvPicPr preferRelativeResize="0"/>
          <p:nvPr/>
        </p:nvPicPr>
        <p:blipFill rotWithShape="1">
          <a:blip r:embed="rId4">
            <a:alphaModFix/>
          </a:blip>
          <a:srcRect b="56367" l="11412" r="25220" t="13730"/>
          <a:stretch/>
        </p:blipFill>
        <p:spPr>
          <a:xfrm>
            <a:off x="5408375" y="2318935"/>
            <a:ext cx="1538978" cy="7262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4_red.png" id="479" name="Shape 479"/>
          <p:cNvPicPr preferRelativeResize="0"/>
          <p:nvPr/>
        </p:nvPicPr>
        <p:blipFill rotWithShape="1">
          <a:blip r:embed="rId5">
            <a:alphaModFix/>
          </a:blip>
          <a:srcRect b="57616" l="12793" r="23838" t="13730"/>
          <a:stretch/>
        </p:blipFill>
        <p:spPr>
          <a:xfrm>
            <a:off x="7235750" y="2318924"/>
            <a:ext cx="1606052" cy="726222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Shape 480"/>
          <p:cNvSpPr txBox="1"/>
          <p:nvPr/>
        </p:nvSpPr>
        <p:spPr>
          <a:xfrm>
            <a:off x="1904700" y="3191500"/>
            <a:ext cx="13341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Sigma : 1,2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3732562" y="3191500"/>
            <a:ext cx="13341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Sigma : 0.3,0.5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5572687" y="3191500"/>
            <a:ext cx="13341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Sigma : 0.3,0.5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Resized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7412825" y="3220500"/>
            <a:ext cx="13341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Sigma : 0.3,0.5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Resized + Threshold</a:t>
            </a:r>
          </a:p>
        </p:txBody>
      </p:sp>
      <p:pic>
        <p:nvPicPr>
          <p:cNvPr descr="12image.png" id="484" name="Shape 4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225" y="1879012"/>
            <a:ext cx="1606052" cy="1606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dog.png" id="485" name="Shape 485"/>
          <p:cNvPicPr preferRelativeResize="0"/>
          <p:nvPr/>
        </p:nvPicPr>
        <p:blipFill rotWithShape="1">
          <a:blip r:embed="rId7">
            <a:alphaModFix/>
          </a:blip>
          <a:srcRect b="57686" l="12473" r="26710" t="14503"/>
          <a:stretch/>
        </p:blipFill>
        <p:spPr>
          <a:xfrm>
            <a:off x="3708050" y="2377025"/>
            <a:ext cx="1334101" cy="6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 txBox="1"/>
          <p:nvPr>
            <p:ph type="ctrTitle"/>
          </p:nvPr>
        </p:nvSpPr>
        <p:spPr>
          <a:xfrm>
            <a:off x="314775" y="148825"/>
            <a:ext cx="8162400" cy="684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400"/>
              <a:t> CIFAR - ARCHITECTURE</a:t>
            </a:r>
          </a:p>
        </p:txBody>
      </p:sp>
      <p:sp>
        <p:nvSpPr>
          <p:cNvPr id="493" name="Shape 493"/>
          <p:cNvSpPr txBox="1"/>
          <p:nvPr>
            <p:ph idx="1" type="subTitle"/>
          </p:nvPr>
        </p:nvSpPr>
        <p:spPr>
          <a:xfrm>
            <a:off x="467550" y="320077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 txBox="1"/>
          <p:nvPr>
            <p:ph type="ctrTitle"/>
          </p:nvPr>
        </p:nvSpPr>
        <p:spPr>
          <a:xfrm>
            <a:off x="211283" y="102922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 txBox="1"/>
          <p:nvPr>
            <p:ph idx="1" type="subTitle"/>
          </p:nvPr>
        </p:nvSpPr>
        <p:spPr>
          <a:xfrm>
            <a:off x="211275" y="311877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 txBox="1"/>
          <p:nvPr>
            <p:ph type="ctrTitle"/>
          </p:nvPr>
        </p:nvSpPr>
        <p:spPr>
          <a:xfrm>
            <a:off x="211283" y="102922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 txBox="1"/>
          <p:nvPr>
            <p:ph idx="1" type="subTitle"/>
          </p:nvPr>
        </p:nvSpPr>
        <p:spPr>
          <a:xfrm>
            <a:off x="211275" y="311877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1409849" y="2496575"/>
            <a:ext cx="4266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1856150" y="934775"/>
            <a:ext cx="953100" cy="347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 txBox="1"/>
          <p:nvPr/>
        </p:nvSpPr>
        <p:spPr>
          <a:xfrm>
            <a:off x="1749925" y="2363375"/>
            <a:ext cx="1107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CONV1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1908937" y="2845175"/>
            <a:ext cx="8712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8</a:t>
            </a:r>
            <a:r>
              <a:rPr lang="en"/>
              <a:t> filters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1868000" y="3277325"/>
            <a:ext cx="953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 sz="900"/>
              <a:t>Thresh : 10</a:t>
            </a:r>
          </a:p>
        </p:txBody>
      </p:sp>
      <p:sp>
        <p:nvSpPr>
          <p:cNvPr id="503" name="Shape 503"/>
          <p:cNvSpPr/>
          <p:nvPr/>
        </p:nvSpPr>
        <p:spPr>
          <a:xfrm>
            <a:off x="4511450" y="2496575"/>
            <a:ext cx="4848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5016950" y="959012"/>
            <a:ext cx="953100" cy="347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 txBox="1"/>
          <p:nvPr/>
        </p:nvSpPr>
        <p:spPr>
          <a:xfrm>
            <a:off x="4898875" y="2383862"/>
            <a:ext cx="1107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CONV2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5057887" y="2865662"/>
            <a:ext cx="8712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64 </a:t>
            </a:r>
            <a:r>
              <a:rPr lang="en" sz="1200"/>
              <a:t>filters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5016950" y="3297812"/>
            <a:ext cx="953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 sz="900"/>
              <a:t>Thresh : 15</a:t>
            </a:r>
          </a:p>
        </p:txBody>
      </p:sp>
      <p:sp>
        <p:nvSpPr>
          <p:cNvPr id="508" name="Shape 508"/>
          <p:cNvSpPr/>
          <p:nvPr/>
        </p:nvSpPr>
        <p:spPr>
          <a:xfrm>
            <a:off x="6057794" y="2496575"/>
            <a:ext cx="4266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2991486" y="2520825"/>
            <a:ext cx="4266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3481000" y="959012"/>
            <a:ext cx="953100" cy="347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 txBox="1"/>
          <p:nvPr/>
        </p:nvSpPr>
        <p:spPr>
          <a:xfrm>
            <a:off x="3383437" y="2363375"/>
            <a:ext cx="1107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MAX  POOL</a:t>
            </a:r>
          </a:p>
        </p:txBody>
      </p:sp>
      <p:sp>
        <p:nvSpPr>
          <p:cNvPr id="512" name="Shape 512"/>
          <p:cNvSpPr/>
          <p:nvPr/>
        </p:nvSpPr>
        <p:spPr>
          <a:xfrm>
            <a:off x="6654100" y="934762"/>
            <a:ext cx="953100" cy="347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 txBox="1"/>
          <p:nvPr/>
        </p:nvSpPr>
        <p:spPr>
          <a:xfrm>
            <a:off x="6577000" y="2272417"/>
            <a:ext cx="11073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Global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Max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Pooling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On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Potentials</a:t>
            </a:r>
          </a:p>
        </p:txBody>
      </p:sp>
      <p:sp>
        <p:nvSpPr>
          <p:cNvPr id="514" name="Shape 514"/>
          <p:cNvSpPr/>
          <p:nvPr/>
        </p:nvSpPr>
        <p:spPr>
          <a:xfrm>
            <a:off x="7633369" y="2496575"/>
            <a:ext cx="4266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8086150" y="996224"/>
            <a:ext cx="580800" cy="3397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 txBox="1"/>
          <p:nvPr/>
        </p:nvSpPr>
        <p:spPr>
          <a:xfrm>
            <a:off x="8086150" y="1700175"/>
            <a:ext cx="5808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pic>
        <p:nvPicPr>
          <p:cNvPr descr="64_red.png" id="517" name="Shape 517"/>
          <p:cNvPicPr preferRelativeResize="0"/>
          <p:nvPr/>
        </p:nvPicPr>
        <p:blipFill rotWithShape="1">
          <a:blip r:embed="rId3">
            <a:alphaModFix/>
          </a:blip>
          <a:srcRect b="57616" l="12793" r="23838" t="13730"/>
          <a:stretch/>
        </p:blipFill>
        <p:spPr>
          <a:xfrm>
            <a:off x="32525" y="2387624"/>
            <a:ext cx="1360072" cy="6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 txBox="1"/>
          <p:nvPr/>
        </p:nvSpPr>
        <p:spPr>
          <a:xfrm>
            <a:off x="1548225" y="4607225"/>
            <a:ext cx="4705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Accuracy : 29.42%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12conv_stage_0.png" id="525" name="Shape 525"/>
          <p:cNvPicPr preferRelativeResize="0"/>
          <p:nvPr/>
        </p:nvPicPr>
        <p:blipFill rotWithShape="1">
          <a:blip r:embed="rId3">
            <a:alphaModFix/>
          </a:blip>
          <a:srcRect b="11419" l="10419" r="25222" t="11156"/>
          <a:stretch/>
        </p:blipFill>
        <p:spPr>
          <a:xfrm>
            <a:off x="1904675" y="899825"/>
            <a:ext cx="2332400" cy="2806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4_red.png" id="526" name="Shape 526"/>
          <p:cNvPicPr preferRelativeResize="0"/>
          <p:nvPr/>
        </p:nvPicPr>
        <p:blipFill rotWithShape="1">
          <a:blip r:embed="rId4">
            <a:alphaModFix/>
          </a:blip>
          <a:srcRect b="57616" l="12793" r="23838" t="13730"/>
          <a:stretch/>
        </p:blipFill>
        <p:spPr>
          <a:xfrm>
            <a:off x="205675" y="1786699"/>
            <a:ext cx="1360072" cy="614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conv_stage_1.png" id="527" name="Shape 527"/>
          <p:cNvPicPr preferRelativeResize="0"/>
          <p:nvPr/>
        </p:nvPicPr>
        <p:blipFill rotWithShape="1">
          <a:blip r:embed="rId5">
            <a:alphaModFix/>
          </a:blip>
          <a:srcRect b="10368" l="11479" r="23331" t="9258"/>
          <a:stretch/>
        </p:blipFill>
        <p:spPr>
          <a:xfrm>
            <a:off x="4654700" y="744574"/>
            <a:ext cx="2841748" cy="3503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deconv_stage_0.png" id="528" name="Shape 528"/>
          <p:cNvPicPr preferRelativeResize="0"/>
          <p:nvPr/>
        </p:nvPicPr>
        <p:blipFill rotWithShape="1">
          <a:blip r:embed="rId6">
            <a:alphaModFix/>
          </a:blip>
          <a:srcRect b="56961" l="11805" r="24827" t="12939"/>
          <a:stretch/>
        </p:blipFill>
        <p:spPr>
          <a:xfrm>
            <a:off x="7710325" y="1808787"/>
            <a:ext cx="1201725" cy="570822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/>
          <p:nvPr/>
        </p:nvSpPr>
        <p:spPr>
          <a:xfrm>
            <a:off x="1647274" y="2072675"/>
            <a:ext cx="257400" cy="22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4278337" y="2121800"/>
            <a:ext cx="335100" cy="27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7428500" y="2027300"/>
            <a:ext cx="257400" cy="17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 txBox="1"/>
          <p:nvPr/>
        </p:nvSpPr>
        <p:spPr>
          <a:xfrm>
            <a:off x="305625" y="2549825"/>
            <a:ext cx="10185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DoG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x="1955625" y="3985925"/>
            <a:ext cx="20778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Conv1 activation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5082075" y="4393325"/>
            <a:ext cx="20778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Conv2 activation</a:t>
            </a:r>
          </a:p>
        </p:txBody>
      </p:sp>
      <p:sp>
        <p:nvSpPr>
          <p:cNvPr id="535" name="Shape 535"/>
          <p:cNvSpPr txBox="1"/>
          <p:nvPr/>
        </p:nvSpPr>
        <p:spPr>
          <a:xfrm>
            <a:off x="7842625" y="2549825"/>
            <a:ext cx="10185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Deconv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idx="1" type="subTitle"/>
          </p:nvPr>
        </p:nvSpPr>
        <p:spPr>
          <a:xfrm>
            <a:off x="311700" y="950750"/>
            <a:ext cx="8520600" cy="267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900"/>
              <a:t>An extra hyperparameter to set  - </a:t>
            </a:r>
            <a:r>
              <a:rPr b="1" lang="en" sz="1900"/>
              <a:t>threshold.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900"/>
          </a:p>
          <a:p>
            <a:pPr indent="-34925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900"/>
              <a:t>Threshold of a layer is to be decided after seeing the activations of the previous layer.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900"/>
              <a:t>Further investigation required.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900"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900"/>
          </a:p>
        </p:txBody>
      </p:sp>
      <p:sp>
        <p:nvSpPr>
          <p:cNvPr id="541" name="Shape 541"/>
          <p:cNvSpPr txBox="1"/>
          <p:nvPr>
            <p:ph type="ctrTitle"/>
          </p:nvPr>
        </p:nvSpPr>
        <p:spPr>
          <a:xfrm>
            <a:off x="-71321" y="123300"/>
            <a:ext cx="4862400" cy="695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/>
              <a:t>CIFAR - 10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BINARIZED NEURAL NETWORK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Salient features 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Binary weights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Binary activation function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Near state of the art results.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Can reduce time complexity by about 60% ( the paper’s claim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type="ctrTitle"/>
          </p:nvPr>
        </p:nvSpPr>
        <p:spPr>
          <a:xfrm>
            <a:off x="-910524" y="0"/>
            <a:ext cx="8335500" cy="79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700"/>
              <a:t>ADVERSARIAL</a:t>
            </a:r>
            <a:r>
              <a:rPr lang="en" sz="3700"/>
              <a:t> IMAGES</a:t>
            </a:r>
          </a:p>
        </p:txBody>
      </p:sp>
      <p:sp>
        <p:nvSpPr>
          <p:cNvPr id="547" name="Shape 547"/>
          <p:cNvSpPr txBox="1"/>
          <p:nvPr>
            <p:ph idx="1" type="subTitle"/>
          </p:nvPr>
        </p:nvSpPr>
        <p:spPr>
          <a:xfrm>
            <a:off x="305625" y="869275"/>
            <a:ext cx="8463900" cy="364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2100"/>
              <a:t>No adversarial technique available for SNN.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2100"/>
              <a:t>Trained a standard network with a similar architecture as the SNN and generated adversarial images using FGSM.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2100"/>
              <a:t>SNN is tested on these adversarial images.  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ctrTitle"/>
          </p:nvPr>
        </p:nvSpPr>
        <p:spPr>
          <a:xfrm>
            <a:off x="281149" y="92725"/>
            <a:ext cx="7184700" cy="59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ADVERSARIAL IMAGES - MNIST</a:t>
            </a:r>
          </a:p>
        </p:txBody>
      </p:sp>
      <p:sp>
        <p:nvSpPr>
          <p:cNvPr id="553" name="Shape 553"/>
          <p:cNvSpPr txBox="1"/>
          <p:nvPr>
            <p:ph idx="1" type="subTitle"/>
          </p:nvPr>
        </p:nvSpPr>
        <p:spPr>
          <a:xfrm>
            <a:off x="209850" y="623950"/>
            <a:ext cx="8520600" cy="332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0image.png" id="554" name="Shape 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5" y="775575"/>
            <a:ext cx="1857800" cy="185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adv_image.png" id="555" name="Shape 5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1262" y="775575"/>
            <a:ext cx="1857800" cy="185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deconv.png" id="556" name="Shape 5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7100" y="775575"/>
            <a:ext cx="1857800" cy="185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adv_dog.png" id="557" name="Shape 5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1375" y="775575"/>
            <a:ext cx="1857800" cy="18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Shape 558"/>
          <p:cNvSpPr/>
          <p:nvPr/>
        </p:nvSpPr>
        <p:spPr>
          <a:xfrm>
            <a:off x="1844674" y="1579925"/>
            <a:ext cx="4266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9" name="Shape 559"/>
          <p:cNvSpPr txBox="1"/>
          <p:nvPr/>
        </p:nvSpPr>
        <p:spPr>
          <a:xfrm>
            <a:off x="2515800" y="2342550"/>
            <a:ext cx="12834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e = 0.25</a:t>
            </a:r>
          </a:p>
        </p:txBody>
      </p:sp>
      <p:sp>
        <p:nvSpPr>
          <p:cNvPr id="560" name="Shape 560"/>
          <p:cNvSpPr/>
          <p:nvPr/>
        </p:nvSpPr>
        <p:spPr>
          <a:xfrm>
            <a:off x="4064649" y="1579925"/>
            <a:ext cx="4266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 txBox="1"/>
          <p:nvPr/>
        </p:nvSpPr>
        <p:spPr>
          <a:xfrm>
            <a:off x="3906000" y="1276700"/>
            <a:ext cx="671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DoG</a:t>
            </a:r>
          </a:p>
        </p:txBody>
      </p:sp>
      <p:sp>
        <p:nvSpPr>
          <p:cNvPr id="562" name="Shape 562"/>
          <p:cNvSpPr/>
          <p:nvPr/>
        </p:nvSpPr>
        <p:spPr>
          <a:xfrm>
            <a:off x="6498924" y="1477700"/>
            <a:ext cx="426599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 txBox="1"/>
          <p:nvPr/>
        </p:nvSpPr>
        <p:spPr>
          <a:xfrm>
            <a:off x="6202825" y="1174475"/>
            <a:ext cx="808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Deconv</a:t>
            </a:r>
          </a:p>
        </p:txBody>
      </p:sp>
      <p:graphicFrame>
        <p:nvGraphicFramePr>
          <p:cNvPr id="564" name="Shape 564"/>
          <p:cNvGraphicFramePr/>
          <p:nvPr/>
        </p:nvGraphicFramePr>
        <p:xfrm>
          <a:off x="622050" y="288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{ABCAAA0D-891A-4017-A82B-7F52EE2B16BB}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Standard Network - accuracy %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SNN - accuracy %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Initial - without perturbation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98.57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97.26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</a:t>
                      </a:r>
                      <a:r>
                        <a:rPr lang="en"/>
                        <a:t>  = 0.1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64.95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82.52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</a:t>
                      </a:r>
                      <a:r>
                        <a:rPr lang="en"/>
                        <a:t> = 0.2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8.34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60.34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</a:t>
                      </a:r>
                      <a:r>
                        <a:rPr lang="en"/>
                        <a:t> = 0.25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3.12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29.86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0" name="Shape 5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 txBox="1"/>
          <p:nvPr>
            <p:ph type="ctrTitle"/>
          </p:nvPr>
        </p:nvSpPr>
        <p:spPr>
          <a:xfrm>
            <a:off x="281149" y="92725"/>
            <a:ext cx="7184700" cy="59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ADVERSARIAL IMAGES - CALTECH - Face,Bike</a:t>
            </a:r>
          </a:p>
        </p:txBody>
      </p:sp>
      <p:pic>
        <p:nvPicPr>
          <p:cNvPr descr="0image.png" id="572" name="Shape 5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58400"/>
            <a:ext cx="3818297" cy="381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adv_image.png" id="573" name="Shape 5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575" y="662600"/>
            <a:ext cx="3818297" cy="3818297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/>
          <p:nvPr/>
        </p:nvSpPr>
        <p:spPr>
          <a:xfrm>
            <a:off x="4231986" y="2547525"/>
            <a:ext cx="4266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5" name="Shape 575"/>
          <p:cNvSpPr txBox="1"/>
          <p:nvPr/>
        </p:nvSpPr>
        <p:spPr>
          <a:xfrm>
            <a:off x="5581525" y="4206450"/>
            <a:ext cx="12834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 = 32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1" name="Shape 5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3dog.png" id="582" name="Shape 582"/>
          <p:cNvPicPr preferRelativeResize="0"/>
          <p:nvPr/>
        </p:nvPicPr>
        <p:blipFill rotWithShape="1">
          <a:blip r:embed="rId3">
            <a:alphaModFix/>
          </a:blip>
          <a:srcRect b="59480" l="8371" r="23452" t="14658"/>
          <a:stretch/>
        </p:blipFill>
        <p:spPr>
          <a:xfrm>
            <a:off x="1887774" y="156299"/>
            <a:ext cx="5531400" cy="2098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adv_dog.png" id="583" name="Shape 583"/>
          <p:cNvPicPr preferRelativeResize="0"/>
          <p:nvPr/>
        </p:nvPicPr>
        <p:blipFill rotWithShape="1">
          <a:blip r:embed="rId4">
            <a:alphaModFix/>
          </a:blip>
          <a:srcRect b="62282" l="12544" r="25474" t="18675"/>
          <a:stretch/>
        </p:blipFill>
        <p:spPr>
          <a:xfrm>
            <a:off x="2076875" y="2834125"/>
            <a:ext cx="5531400" cy="1699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3adv_dog.png" id="590" name="Shape 590"/>
          <p:cNvPicPr preferRelativeResize="0"/>
          <p:nvPr/>
        </p:nvPicPr>
        <p:blipFill rotWithShape="1">
          <a:blip r:embed="rId3">
            <a:alphaModFix/>
          </a:blip>
          <a:srcRect b="62282" l="12544" r="25474" t="18675"/>
          <a:stretch/>
        </p:blipFill>
        <p:spPr>
          <a:xfrm>
            <a:off x="1806300" y="348950"/>
            <a:ext cx="5531400" cy="1699369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Shape 591"/>
          <p:cNvSpPr/>
          <p:nvPr/>
        </p:nvSpPr>
        <p:spPr>
          <a:xfrm>
            <a:off x="4434450" y="2120375"/>
            <a:ext cx="275100" cy="641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3deconv_stage_0.png" id="592" name="Shape 592"/>
          <p:cNvPicPr preferRelativeResize="0"/>
          <p:nvPr/>
        </p:nvPicPr>
        <p:blipFill rotWithShape="1">
          <a:blip r:embed="rId4">
            <a:alphaModFix/>
          </a:blip>
          <a:srcRect b="61318" l="10816" r="25220" t="17692"/>
          <a:stretch/>
        </p:blipFill>
        <p:spPr>
          <a:xfrm>
            <a:off x="1806300" y="2894474"/>
            <a:ext cx="5531400" cy="1815254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Shape 593"/>
          <p:cNvSpPr txBox="1"/>
          <p:nvPr/>
        </p:nvSpPr>
        <p:spPr>
          <a:xfrm>
            <a:off x="4613925" y="2120375"/>
            <a:ext cx="845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Deconv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adv_dog.png" id="600" name="Shape 600"/>
          <p:cNvPicPr preferRelativeResize="0"/>
          <p:nvPr/>
        </p:nvPicPr>
        <p:blipFill rotWithShape="1">
          <a:blip r:embed="rId3">
            <a:alphaModFix/>
          </a:blip>
          <a:srcRect b="62306" l="11211" r="24430" t="17694"/>
          <a:stretch/>
        </p:blipFill>
        <p:spPr>
          <a:xfrm>
            <a:off x="1609100" y="360025"/>
            <a:ext cx="6009471" cy="1867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deconv_stage_0.png" id="601" name="Shape 601"/>
          <p:cNvPicPr preferRelativeResize="0"/>
          <p:nvPr/>
        </p:nvPicPr>
        <p:blipFill rotWithShape="1">
          <a:blip r:embed="rId4">
            <a:alphaModFix/>
          </a:blip>
          <a:srcRect b="62109" l="11412" r="24827" t="18286"/>
          <a:stretch/>
        </p:blipFill>
        <p:spPr>
          <a:xfrm>
            <a:off x="1609102" y="2915624"/>
            <a:ext cx="6009471" cy="1847608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Shape 602"/>
          <p:cNvSpPr/>
          <p:nvPr/>
        </p:nvSpPr>
        <p:spPr>
          <a:xfrm>
            <a:off x="4566825" y="2250750"/>
            <a:ext cx="275100" cy="641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 txBox="1"/>
          <p:nvPr/>
        </p:nvSpPr>
        <p:spPr>
          <a:xfrm>
            <a:off x="4746300" y="2250750"/>
            <a:ext cx="845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Deconv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609" name="Shape 609"/>
          <p:cNvGraphicFramePr/>
          <p:nvPr/>
        </p:nvGraphicFramePr>
        <p:xfrm>
          <a:off x="871000" y="163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{ABCAAA0D-891A-4017-A82B-7F52EE2B16BB}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Standard Network - accuracy %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SNN - accuracy %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Initial - without perturbation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98.95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96.40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  = 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85.06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95.91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 = 20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51.45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94.46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 = 32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29.87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89.77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10" name="Shape 610"/>
          <p:cNvSpPr txBox="1"/>
          <p:nvPr>
            <p:ph type="ctrTitle"/>
          </p:nvPr>
        </p:nvSpPr>
        <p:spPr>
          <a:xfrm>
            <a:off x="281149" y="92725"/>
            <a:ext cx="7184700" cy="59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ADVERSARIAL IMAGES - CALTECH - Face,Bike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336175" y="736875"/>
            <a:ext cx="16704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RESULT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type="ctrTitle"/>
          </p:nvPr>
        </p:nvSpPr>
        <p:spPr>
          <a:xfrm>
            <a:off x="87622" y="194575"/>
            <a:ext cx="4944000" cy="471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</a:rPr>
              <a:t>Conclusion and Future Works</a:t>
            </a:r>
          </a:p>
        </p:txBody>
      </p:sp>
      <p:sp>
        <p:nvSpPr>
          <p:cNvPr id="617" name="Shape 617"/>
          <p:cNvSpPr txBox="1"/>
          <p:nvPr>
            <p:ph idx="1" type="subTitle"/>
          </p:nvPr>
        </p:nvSpPr>
        <p:spPr>
          <a:xfrm>
            <a:off x="275075" y="971225"/>
            <a:ext cx="8557200" cy="2655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Discrete neural networks perform comparable to state of the art but with higher memory and computational efficiency.</a:t>
            </a:r>
          </a:p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Implemented spiking neural network and recreated the results mentioned in the paper. </a:t>
            </a:r>
          </a:p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Tried various combinations on cifar - further investigation required to devise a method to set the threshold in a principled manner.</a:t>
            </a:r>
          </a:p>
          <a:p>
            <a:pPr indent="-342900" lvl="0" marL="457200" algn="l">
              <a:spcBef>
                <a:spcPts val="0"/>
              </a:spcBef>
              <a:buSzPct val="100000"/>
              <a:buChar char="●"/>
            </a:pPr>
            <a:r>
              <a:rPr lang="en" sz="1800"/>
              <a:t>Promising results on adversarial images generated using FGSM.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XNOR NET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Salient features: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b="1" lang="en"/>
              <a:t>Non Binary, standard activation functions</a:t>
            </a:r>
            <a:r>
              <a:rPr lang="en"/>
              <a:t> like ReLu or sigmoid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b="1" lang="en"/>
              <a:t>Binary Inputs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Binary Weights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b="1" lang="en"/>
              <a:t>Convolution using only XNOR and bitcount operations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b="1" lang="en"/>
              <a:t>Scaling factor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Higher accuracy than BNN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COMPARISON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"/>
              <a:t>Using ImageNet dataset. </a:t>
            </a:r>
          </a:p>
        </p:txBody>
      </p:sp>
      <p:graphicFrame>
        <p:nvGraphicFramePr>
          <p:cNvPr id="90" name="Shape 90"/>
          <p:cNvGraphicFramePr/>
          <p:nvPr/>
        </p:nvGraphicFramePr>
        <p:xfrm>
          <a:off x="952500" y="182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{ABCAAA0D-891A-4017-A82B-7F52EE2B16BB}</a:tableStyleId>
              </a:tblPr>
              <a:tblGrid>
                <a:gridCol w="2413000"/>
                <a:gridCol w="2413000"/>
                <a:gridCol w="2413000"/>
              </a:tblGrid>
              <a:tr h="381000"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ACCURACY %</a:t>
                      </a:r>
                    </a:p>
                  </a:txBody>
                  <a:tcPr marT="91425" marB="91425" marR="91425" marL="91425"/>
                </a:tc>
                <a:tc hMerge="1"/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Top-1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Top-5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BNN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35.4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61.0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XNOR net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44.2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69.2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Full Precison AlexNet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56.6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80.2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1" name="Shape 91"/>
          <p:cNvSpPr txBox="1"/>
          <p:nvPr/>
        </p:nvSpPr>
        <p:spPr>
          <a:xfrm>
            <a:off x="713025" y="4138700"/>
            <a:ext cx="248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Results : </a:t>
            </a:r>
            <a:r>
              <a:rPr lang="en" sz="1800" u="sng">
                <a:solidFill>
                  <a:schemeClr val="accent5"/>
                </a:solidFill>
                <a:hlinkClick r:id="rId3"/>
              </a:rPr>
              <a:t>Link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/>
        </p:nvSpPr>
        <p:spPr>
          <a:xfrm>
            <a:off x="457200" y="206010"/>
            <a:ext cx="822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4400">
                <a:latin typeface="Calibri"/>
                <a:ea typeface="Calibri"/>
                <a:cs typeface="Calibri"/>
                <a:sym typeface="Calibri"/>
              </a:rPr>
              <a:t>Generations of Neural Network</a:t>
            </a:r>
            <a:br>
              <a:rPr b="0" i="0" lang="en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First Generation</a:t>
            </a:r>
          </a:p>
        </p:txBody>
      </p:sp>
      <p:sp>
        <p:nvSpPr>
          <p:cNvPr id="97" name="Shape 97"/>
          <p:cNvSpPr/>
          <p:nvPr/>
        </p:nvSpPr>
        <p:spPr>
          <a:xfrm>
            <a:off x="5105519" y="1657260"/>
            <a:ext cx="2971499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first artificial neuron </a:t>
            </a: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was proposed by W. McCulloch &amp; W. Pitts in 1943</a:t>
            </a:r>
          </a:p>
        </p:txBody>
      </p:sp>
      <p:cxnSp>
        <p:nvCxnSpPr>
          <p:cNvPr id="98" name="Shape 98"/>
          <p:cNvCxnSpPr/>
          <p:nvPr/>
        </p:nvCxnSpPr>
        <p:spPr>
          <a:xfrm rot="10800000">
            <a:off x="3996360" y="2876310"/>
            <a:ext cx="0" cy="3969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99" name="Shape 99"/>
          <p:cNvSpPr/>
          <p:nvPr/>
        </p:nvSpPr>
        <p:spPr>
          <a:xfrm>
            <a:off x="2199959" y="2678129"/>
            <a:ext cx="2735700" cy="873000"/>
          </a:xfrm>
          <a:prstGeom prst="ellipse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0" name="Shape 100"/>
          <p:cNvCxnSpPr/>
          <p:nvPr/>
        </p:nvCxnSpPr>
        <p:spPr>
          <a:xfrm>
            <a:off x="3567960" y="2678129"/>
            <a:ext cx="1800" cy="8730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Shape 101"/>
          <p:cNvCxnSpPr/>
          <p:nvPr/>
        </p:nvCxnSpPr>
        <p:spPr>
          <a:xfrm>
            <a:off x="4078439" y="2995379"/>
            <a:ext cx="302700" cy="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Shape 102"/>
          <p:cNvCxnSpPr/>
          <p:nvPr/>
        </p:nvCxnSpPr>
        <p:spPr>
          <a:xfrm>
            <a:off x="4078800" y="2995650"/>
            <a:ext cx="1800" cy="2379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Shape 103"/>
          <p:cNvCxnSpPr/>
          <p:nvPr/>
        </p:nvCxnSpPr>
        <p:spPr>
          <a:xfrm>
            <a:off x="3775680" y="3233520"/>
            <a:ext cx="302700" cy="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Shape 104"/>
          <p:cNvCxnSpPr/>
          <p:nvPr/>
        </p:nvCxnSpPr>
        <p:spPr>
          <a:xfrm>
            <a:off x="2868119" y="2955689"/>
            <a:ext cx="302400" cy="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Shape 105"/>
          <p:cNvCxnSpPr/>
          <p:nvPr/>
        </p:nvCxnSpPr>
        <p:spPr>
          <a:xfrm>
            <a:off x="2868119" y="3273210"/>
            <a:ext cx="302400" cy="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Shape 106"/>
          <p:cNvCxnSpPr/>
          <p:nvPr/>
        </p:nvCxnSpPr>
        <p:spPr>
          <a:xfrm>
            <a:off x="2868119" y="2955689"/>
            <a:ext cx="302400" cy="1587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Shape 107"/>
          <p:cNvCxnSpPr/>
          <p:nvPr/>
        </p:nvCxnSpPr>
        <p:spPr>
          <a:xfrm flipH="1" rot="10800000">
            <a:off x="2868119" y="3114510"/>
            <a:ext cx="302400" cy="1587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Shape 108"/>
          <p:cNvCxnSpPr/>
          <p:nvPr/>
        </p:nvCxnSpPr>
        <p:spPr>
          <a:xfrm>
            <a:off x="838079" y="2400030"/>
            <a:ext cx="1513200" cy="4764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09" name="Shape 109"/>
          <p:cNvCxnSpPr/>
          <p:nvPr/>
        </p:nvCxnSpPr>
        <p:spPr>
          <a:xfrm flipH="1" rot="10800000">
            <a:off x="838079" y="3352470"/>
            <a:ext cx="1513200" cy="4764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10" name="Shape 110"/>
          <p:cNvCxnSpPr/>
          <p:nvPr/>
        </p:nvCxnSpPr>
        <p:spPr>
          <a:xfrm>
            <a:off x="838079" y="3114450"/>
            <a:ext cx="1361400" cy="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11" name="Shape 111"/>
          <p:cNvCxnSpPr/>
          <p:nvPr/>
        </p:nvCxnSpPr>
        <p:spPr>
          <a:xfrm flipH="1" rot="10800000">
            <a:off x="5377319" y="2886239"/>
            <a:ext cx="504300" cy="2382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12" name="Shape 112"/>
          <p:cNvCxnSpPr/>
          <p:nvPr/>
        </p:nvCxnSpPr>
        <p:spPr>
          <a:xfrm>
            <a:off x="5377319" y="3104729"/>
            <a:ext cx="504300" cy="2580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13" name="Shape 113"/>
          <p:cNvCxnSpPr/>
          <p:nvPr/>
        </p:nvCxnSpPr>
        <p:spPr>
          <a:xfrm>
            <a:off x="4923360" y="3114450"/>
            <a:ext cx="504300" cy="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Shape 114"/>
          <p:cNvSpPr/>
          <p:nvPr/>
        </p:nvSpPr>
        <p:spPr>
          <a:xfrm>
            <a:off x="5377319" y="3075029"/>
            <a:ext cx="100500" cy="79200"/>
          </a:xfrm>
          <a:prstGeom prst="flowChartConnector">
            <a:avLst/>
          </a:prstGeom>
          <a:solidFill>
            <a:srgbClr val="000000"/>
          </a:solidFill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5" name="Shape 115"/>
          <p:cNvCxnSpPr/>
          <p:nvPr/>
        </p:nvCxnSpPr>
        <p:spPr>
          <a:xfrm>
            <a:off x="5478119" y="3124439"/>
            <a:ext cx="403500" cy="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16" name="Shape 116"/>
          <p:cNvSpPr/>
          <p:nvPr/>
        </p:nvSpPr>
        <p:spPr>
          <a:xfrm>
            <a:off x="3603600" y="2521529"/>
            <a:ext cx="642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9919" y="3257550"/>
            <a:ext cx="2882999" cy="1266900"/>
          </a:xfrm>
          <a:prstGeom prst="rect">
            <a:avLst/>
          </a:prstGeom>
          <a:noFill/>
          <a:ln cap="flat" cmpd="sng" w="9525">
            <a:solidFill>
              <a:srgbClr val="3465A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457200" y="206010"/>
            <a:ext cx="822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Generations of Neural Network</a:t>
            </a:r>
            <a:br>
              <a:rPr b="0" i="0" lang="en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Second Generation</a:t>
            </a:r>
          </a:p>
        </p:txBody>
      </p:sp>
      <p:sp>
        <p:nvSpPr>
          <p:cNvPr id="123" name="Shape 123"/>
          <p:cNvSpPr/>
          <p:nvPr/>
        </p:nvSpPr>
        <p:spPr>
          <a:xfrm>
            <a:off x="5105519" y="1657260"/>
            <a:ext cx="2971499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Multilayered Perception is </a:t>
            </a: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universal approximator</a:t>
            </a:r>
          </a:p>
        </p:txBody>
      </p:sp>
      <p:sp>
        <p:nvSpPr>
          <p:cNvPr id="124" name="Shape 124"/>
          <p:cNvSpPr/>
          <p:nvPr/>
        </p:nvSpPr>
        <p:spPr>
          <a:xfrm>
            <a:off x="1935000" y="2613060"/>
            <a:ext cx="2789700" cy="848100"/>
          </a:xfrm>
          <a:prstGeom prst="ellipse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5" name="Shape 125"/>
          <p:cNvCxnSpPr/>
          <p:nvPr/>
        </p:nvCxnSpPr>
        <p:spPr>
          <a:xfrm>
            <a:off x="2616119" y="2882789"/>
            <a:ext cx="308400" cy="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Shape 126"/>
          <p:cNvCxnSpPr/>
          <p:nvPr/>
        </p:nvCxnSpPr>
        <p:spPr>
          <a:xfrm>
            <a:off x="2616119" y="3191400"/>
            <a:ext cx="308400" cy="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Shape 127"/>
          <p:cNvCxnSpPr/>
          <p:nvPr/>
        </p:nvCxnSpPr>
        <p:spPr>
          <a:xfrm>
            <a:off x="2616119" y="2882789"/>
            <a:ext cx="308400" cy="1545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Shape 128"/>
          <p:cNvCxnSpPr/>
          <p:nvPr/>
        </p:nvCxnSpPr>
        <p:spPr>
          <a:xfrm flipH="1" rot="10800000">
            <a:off x="2616119" y="3037200"/>
            <a:ext cx="308400" cy="1542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Shape 129"/>
          <p:cNvCxnSpPr/>
          <p:nvPr/>
        </p:nvCxnSpPr>
        <p:spPr>
          <a:xfrm>
            <a:off x="3330000" y="2613060"/>
            <a:ext cx="1800" cy="8481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Shape 130"/>
          <p:cNvCxnSpPr/>
          <p:nvPr/>
        </p:nvCxnSpPr>
        <p:spPr>
          <a:xfrm rot="10800000">
            <a:off x="3915000" y="2844510"/>
            <a:ext cx="0" cy="3855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31" name="Shape 131"/>
          <p:cNvCxnSpPr/>
          <p:nvPr/>
        </p:nvCxnSpPr>
        <p:spPr>
          <a:xfrm flipH="1" rot="10800000">
            <a:off x="3438719" y="2844000"/>
            <a:ext cx="925500" cy="385200"/>
          </a:xfrm>
          <a:prstGeom prst="curvedConnector5">
            <a:avLst>
              <a:gd fmla="val 0" name="adj1"/>
              <a:gd fmla="val 0" name="adj2"/>
              <a:gd fmla="val 0" name="adj3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Shape 132"/>
          <p:cNvCxnSpPr/>
          <p:nvPr/>
        </p:nvCxnSpPr>
        <p:spPr>
          <a:xfrm>
            <a:off x="533160" y="2343060"/>
            <a:ext cx="1542900" cy="4629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33" name="Shape 133"/>
          <p:cNvCxnSpPr/>
          <p:nvPr/>
        </p:nvCxnSpPr>
        <p:spPr>
          <a:xfrm flipH="1" rot="10800000">
            <a:off x="533160" y="3268500"/>
            <a:ext cx="1542900" cy="4629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34" name="Shape 134"/>
          <p:cNvCxnSpPr/>
          <p:nvPr/>
        </p:nvCxnSpPr>
        <p:spPr>
          <a:xfrm>
            <a:off x="533160" y="3037229"/>
            <a:ext cx="1389000" cy="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35" name="Shape 135"/>
          <p:cNvCxnSpPr/>
          <p:nvPr/>
        </p:nvCxnSpPr>
        <p:spPr>
          <a:xfrm flipH="1" rot="10800000">
            <a:off x="5187960" y="2815379"/>
            <a:ext cx="514200" cy="2313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36" name="Shape 136"/>
          <p:cNvCxnSpPr/>
          <p:nvPr/>
        </p:nvCxnSpPr>
        <p:spPr>
          <a:xfrm>
            <a:off x="5187960" y="3027510"/>
            <a:ext cx="514200" cy="2505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37" name="Shape 137"/>
          <p:cNvCxnSpPr/>
          <p:nvPr/>
        </p:nvCxnSpPr>
        <p:spPr>
          <a:xfrm>
            <a:off x="4725000" y="3037229"/>
            <a:ext cx="514200" cy="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Shape 138"/>
          <p:cNvSpPr/>
          <p:nvPr/>
        </p:nvSpPr>
        <p:spPr>
          <a:xfrm>
            <a:off x="5187960" y="2998620"/>
            <a:ext cx="102600" cy="77100"/>
          </a:xfrm>
          <a:prstGeom prst="flowChartConnector">
            <a:avLst/>
          </a:prstGeom>
          <a:solidFill>
            <a:srgbClr val="000000"/>
          </a:solidFill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9" name="Shape 139"/>
          <p:cNvCxnSpPr/>
          <p:nvPr/>
        </p:nvCxnSpPr>
        <p:spPr>
          <a:xfrm>
            <a:off x="5290560" y="3046679"/>
            <a:ext cx="411600" cy="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40" name="Shape 140"/>
          <p:cNvSpPr/>
          <p:nvPr/>
        </p:nvSpPr>
        <p:spPr>
          <a:xfrm>
            <a:off x="4562280" y="2484539"/>
            <a:ext cx="876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0" y="3543210"/>
            <a:ext cx="2857800" cy="904800"/>
          </a:xfrm>
          <a:prstGeom prst="rect">
            <a:avLst/>
          </a:prstGeom>
          <a:noFill/>
          <a:ln cap="flat" cmpd="sng" w="9525">
            <a:solidFill>
              <a:srgbClr val="3465A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/>
        </p:nvSpPr>
        <p:spPr>
          <a:xfrm>
            <a:off x="457200" y="206010"/>
            <a:ext cx="822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Generations of Neural Network</a:t>
            </a:r>
            <a:br>
              <a:rPr b="0" i="0" lang="en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Third Generation</a:t>
            </a:r>
          </a:p>
        </p:txBody>
      </p:sp>
      <p:sp>
        <p:nvSpPr>
          <p:cNvPr id="147" name="Shape 147"/>
          <p:cNvSpPr/>
          <p:nvPr/>
        </p:nvSpPr>
        <p:spPr>
          <a:xfrm>
            <a:off x="1685880" y="2550420"/>
            <a:ext cx="1549799" cy="471000"/>
          </a:xfrm>
          <a:prstGeom prst="ellipse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8" name="Shape 148"/>
          <p:cNvCxnSpPr/>
          <p:nvPr/>
        </p:nvCxnSpPr>
        <p:spPr>
          <a:xfrm>
            <a:off x="2460959" y="2550420"/>
            <a:ext cx="600" cy="4710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Shape 149"/>
          <p:cNvCxnSpPr/>
          <p:nvPr/>
        </p:nvCxnSpPr>
        <p:spPr>
          <a:xfrm>
            <a:off x="914400" y="2400300"/>
            <a:ext cx="857100" cy="2571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0" name="Shape 150"/>
          <p:cNvCxnSpPr/>
          <p:nvPr/>
        </p:nvCxnSpPr>
        <p:spPr>
          <a:xfrm flipH="1" rot="10800000">
            <a:off x="914400" y="2914589"/>
            <a:ext cx="857100" cy="2571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1" name="Shape 151"/>
          <p:cNvCxnSpPr/>
          <p:nvPr/>
        </p:nvCxnSpPr>
        <p:spPr>
          <a:xfrm>
            <a:off x="914400" y="2785860"/>
            <a:ext cx="771600" cy="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2" name="Shape 152"/>
          <p:cNvCxnSpPr/>
          <p:nvPr/>
        </p:nvCxnSpPr>
        <p:spPr>
          <a:xfrm flipH="1" rot="10800000">
            <a:off x="3485880" y="2662860"/>
            <a:ext cx="285900" cy="1284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3" name="Shape 153"/>
          <p:cNvCxnSpPr/>
          <p:nvPr/>
        </p:nvCxnSpPr>
        <p:spPr>
          <a:xfrm>
            <a:off x="3485880" y="2780460"/>
            <a:ext cx="285900" cy="1392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4" name="Shape 154"/>
          <p:cNvCxnSpPr/>
          <p:nvPr/>
        </p:nvCxnSpPr>
        <p:spPr>
          <a:xfrm>
            <a:off x="3228840" y="2785860"/>
            <a:ext cx="285900" cy="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Shape 155"/>
          <p:cNvSpPr/>
          <p:nvPr/>
        </p:nvSpPr>
        <p:spPr>
          <a:xfrm>
            <a:off x="3486239" y="2764529"/>
            <a:ext cx="57000" cy="42600"/>
          </a:xfrm>
          <a:prstGeom prst="flowChartConnector">
            <a:avLst/>
          </a:prstGeom>
          <a:solidFill>
            <a:srgbClr val="000000"/>
          </a:solidFill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6" name="Shape 156"/>
          <p:cNvCxnSpPr/>
          <p:nvPr/>
        </p:nvCxnSpPr>
        <p:spPr>
          <a:xfrm>
            <a:off x="3543119" y="2791260"/>
            <a:ext cx="228600" cy="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7" name="Shape 157"/>
          <p:cNvCxnSpPr/>
          <p:nvPr/>
        </p:nvCxnSpPr>
        <p:spPr>
          <a:xfrm rot="10800000">
            <a:off x="2759759" y="2712150"/>
            <a:ext cx="0" cy="121500"/>
          </a:xfrm>
          <a:prstGeom prst="straightConnector1">
            <a:avLst/>
          </a:prstGeom>
          <a:noFill/>
          <a:ln cap="flat" cmpd="sng" w="572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Shape 158"/>
          <p:cNvCxnSpPr/>
          <p:nvPr/>
        </p:nvCxnSpPr>
        <p:spPr>
          <a:xfrm>
            <a:off x="2588040" y="2840939"/>
            <a:ext cx="343200" cy="90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Shape 159"/>
          <p:cNvSpPr/>
          <p:nvPr/>
        </p:nvSpPr>
        <p:spPr>
          <a:xfrm>
            <a:off x="3165480" y="2472929"/>
            <a:ext cx="485399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4343400" y="1714500"/>
            <a:ext cx="38094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Spiking neuron model was introduced by </a:t>
            </a: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J. Hopfield </a:t>
            </a: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1995</a:t>
            </a:r>
          </a:p>
        </p:txBody>
      </p:sp>
      <p:sp>
        <p:nvSpPr>
          <p:cNvPr id="161" name="Shape 161"/>
          <p:cNvSpPr/>
          <p:nvPr/>
        </p:nvSpPr>
        <p:spPr>
          <a:xfrm>
            <a:off x="4572000" y="2571750"/>
            <a:ext cx="3809400" cy="17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Spiking neural networks are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- biologically </a:t>
            </a: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more plausible</a:t>
            </a: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- computationally </a:t>
            </a: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more powerful</a:t>
            </a: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- considerably </a:t>
            </a: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faster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lower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energy consumption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unsupervised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design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than networks of the second generation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59" y="2609820"/>
            <a:ext cx="368400" cy="333600"/>
          </a:xfrm>
          <a:prstGeom prst="rect">
            <a:avLst/>
          </a:prstGeom>
          <a:noFill/>
          <a:ln cap="flat" cmpd="sng" w="9525">
            <a:solidFill>
              <a:srgbClr val="3465A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